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4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5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6567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072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3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1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736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79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3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7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1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ro-ro/office/func%C8%9Bii-statistice-referin%C8%9B%C4%83-624dac86-a375-4435-bc25-76d659719ffd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ro-ro/office/func%C8%9Bii-statistice-referin%C8%9B%C4%83-624dac86-a375-4435-bc25-76d659719ff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ro-ro/office/index-func%C8%9Bia-index-a5dcf0dd-996d-40a4-a822-b56b061328bd#__reference_form" TargetMode="External"/><Relationship Id="rId2" Type="http://schemas.openxmlformats.org/officeDocument/2006/relationships/hyperlink" Target="https://support.microsoft.com/ro-ro/office/index-func%C8%9Bia-index-a5dcf0dd-996d-40a4-a822-b56b061328bd#bmarray_form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91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715449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DE ÎNVĂȚARE LA LOCUL DE MUNCĂ ALFABETIZRE DIGITALĂ/TIC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DE FUNCȚII ÎN EXCEL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MS Excel | Digital Skills | Toolkit | The University of Aberdeen">
            <a:extLst>
              <a:ext uri="{FF2B5EF4-FFF2-40B4-BE49-F238E27FC236}">
                <a16:creationId xmlns:a16="http://schemas.microsoft.com/office/drawing/2014/main" id="{9B8C5BFE-2B13-4FEE-B53A-6B4942A3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83" y="257175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E1ADACCB-324F-211F-7B7B-F666D0395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6"/>
          <a:stretch/>
        </p:blipFill>
        <p:spPr bwMode="auto">
          <a:xfrm>
            <a:off x="0" y="7191"/>
            <a:ext cx="8195417" cy="815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B2A93C6-FBF7-257C-3D01-1FF7AC63406B}"/>
              </a:ext>
            </a:extLst>
          </p:cNvPr>
          <p:cNvSpPr txBox="1"/>
          <p:nvPr/>
        </p:nvSpPr>
        <p:spPr>
          <a:xfrm>
            <a:off x="0" y="742307"/>
            <a:ext cx="7150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 DIGITALL - DEZVOLTAREA INTEGRATA A COMPETENTELOR DIGITALE PENTRU ANGAJATII SI SPECIALISTII IT</a:t>
            </a:r>
            <a:endParaRPr lang="en-US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 ACTIVEAZA IN SECTOARELE SNC/DOMENIILE SNCDI LA NIVELUL REGIUNII SUD-MUNTENIA - POCU/860/3/12/141968</a:t>
            </a:r>
            <a:endParaRPr lang="en-US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Proiect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cofinanțat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fondul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social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european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programul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operațional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uman</a:t>
            </a: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2014 – 2020.</a:t>
            </a:r>
            <a:endParaRPr lang="en-US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C0A4AB6-AFC0-EDCC-D2B0-EA75100F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FUNCTIA COUNT IF</a:t>
            </a:r>
            <a:endParaRPr lang="en-US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06A2B3A-71B5-B245-E5E0-1C1296DC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33816"/>
            <a:ext cx="8825659" cy="31859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Utilizați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COUNTIF,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300" b="0" i="0" u="none" strike="noStrike" dirty="0" err="1">
                <a:solidFill>
                  <a:srgbClr val="58C1B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funcțiile</a:t>
            </a:r>
            <a:r>
              <a:rPr lang="en-US" sz="2300" b="0" i="0" u="none" strike="noStrike" dirty="0">
                <a:solidFill>
                  <a:srgbClr val="58C1B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3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contoriza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îndeplinesc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criteriu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de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contoriza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câte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anumită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localitate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listă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clienți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simplă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COUNTIF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spune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doriți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căutați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?, Ce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doriți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căutați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pPr algn="l"/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3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3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COUNTIF(A2:A5,"București")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=COUNTIF(A2:A5;A4)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2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50A12CD-D590-87BD-C92F-5D882A38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(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IF)</a:t>
            </a:r>
            <a:b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E57D587-B110-17CB-E866-2E990AC5B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din Excel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permite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efectuați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comparații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logice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între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care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așteptați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Așadar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instrucțiune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Primul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comparația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True, al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doilea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False.</a:t>
            </a:r>
          </a:p>
          <a:p>
            <a:pPr algn="l"/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=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IF(C2=”Da”,1,2)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spune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(C2 = Da, se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returnează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altfel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returnează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5FAE87-0959-26C0-4FBB-949F43FA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SUMIF</a:t>
            </a:r>
            <a:br>
              <a:rPr lang="en-US" b="0" i="0" dirty="0">
                <a:solidFill>
                  <a:srgbClr val="1E1E1E"/>
                </a:solidFill>
                <a:effectLst/>
                <a:latin typeface="Segoe UI Light" panose="020B0502040204020203" pitchFamily="34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BAD53BD-35A7-D77D-C59B-33229BCCF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SUMIF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însuma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valorile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îndeplinesc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criteriile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 care le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doriți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scrieți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formula.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=SUMIF(.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zona de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 care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doriți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după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introduceți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criteriile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zona SUM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aceeași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dimensiune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formă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 zona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originală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selectată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Apăsați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Enter</a:t>
            </a:r>
            <a:r>
              <a:rPr lang="en-US" sz="200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0" indent="0" algn="l">
              <a:buNone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6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EA3C003-7135-EF64-50CD-24A0B0F1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COUNTIF (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COUNTIF)</a:t>
            </a:r>
            <a:br>
              <a:rPr lang="en-US" b="0" i="0" dirty="0">
                <a:solidFill>
                  <a:srgbClr val="1E1E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547D427-DF33-16CE-3B54-03B4DAA47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Utilizați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COUNTIF,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una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dintre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b="0" i="0" u="none" strike="noStrike" dirty="0" err="1">
                <a:solidFill>
                  <a:srgbClr val="58C1BA"/>
                </a:solidFill>
                <a:effectLst/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funcțiile</a:t>
            </a:r>
            <a:r>
              <a:rPr lang="en-US" b="0" i="0" u="none" strike="noStrike" dirty="0">
                <a:solidFill>
                  <a:srgbClr val="58C1BA"/>
                </a:solidFill>
                <a:effectLst/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u="none" strike="noStrike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pentru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contoriza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celulele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care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îndeplinesc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un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criteriu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; de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exemplu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pentru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contoriza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câte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ori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apare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anumită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localitate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într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-o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listă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clienți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În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forma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mai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simplă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COUNTIF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spune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= COUNTIF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Unde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doriți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să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căutați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?, Ce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doriți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să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căutați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?)</a:t>
            </a:r>
          </a:p>
          <a:p>
            <a:pPr algn="l"/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exemplu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COUNTIF(A2:A5,"București")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COUNTIF(A2:A5;A4)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5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531EBAF-4F14-CD25-23D3-1D1493B2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SUMIFS</a:t>
            </a:r>
            <a:br>
              <a:rPr lang="en-US" b="0" i="0" dirty="0">
                <a:solidFill>
                  <a:srgbClr val="1E1E1E"/>
                </a:solidFill>
                <a:effectLst/>
                <a:latin typeface="Segoe UI Light" panose="020B0502040204020203" pitchFamily="34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99D0357-4B7A-23BC-6CC6-81225823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SUMIFS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multe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condiții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baza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acestor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condiții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De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puteți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SUMIFS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însuma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numărul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produs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vândut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un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anumit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vânzător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9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9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Pași</a:t>
            </a:r>
            <a:endParaRPr lang="en-US" sz="19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=SUMIFS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paranteză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stânga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zona de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însumare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criteriile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zona de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criteriile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virgulă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Adăugați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paranteză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dreapta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)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selectați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0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23EEC0-F393-7B20-6E56-30D69046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AVERAGEIF (</a:t>
            </a:r>
            <a:r>
              <a:rPr lang="en-US" sz="20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2000" b="1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AVERAGEIF)</a:t>
            </a:r>
            <a:br>
              <a:rPr lang="en-US" sz="2000" b="1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Returnează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medie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(media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aritmetică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tuturor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celulelor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-un interval care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îndeplinesc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anumit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criteriu</a:t>
            </a:r>
            <a:r>
              <a:rPr lang="en-US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i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E27B2B6-3EA1-AFAD-B852-C056643B34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7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Sintaxa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funcției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AVERAGEIF are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următoarele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argumente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Obligatoriu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Una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se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calculează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media,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inclusiv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numere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matrici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referințe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conțin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numere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Obligatoriu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Criteriul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forma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număr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expresii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referințe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text care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definește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se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calculează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media. 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7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criteriile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pot </a:t>
            </a:r>
            <a:r>
              <a:rPr lang="en-US" sz="17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 32, "32", "&gt;32", "mere" </a:t>
            </a:r>
            <a:r>
              <a:rPr lang="en-US" sz="17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Zonă_medie</a:t>
            </a:r>
            <a:r>
              <a:rPr lang="en-US" sz="17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Opțional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Este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setul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se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calculează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media.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lipsește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lang="en-US" sz="17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utilizează</a:t>
            </a:r>
            <a:r>
              <a:rPr lang="en-US" sz="17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interval.</a:t>
            </a: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8C271A4-08AF-587C-742F-34F07F696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Observații</a:t>
            </a:r>
            <a:endParaRPr lang="en-US" b="1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Celulele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din interval care </a:t>
            </a:r>
            <a:r>
              <a:rPr lang="en-US" sz="1600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conțin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ADEVĂRAT </a:t>
            </a:r>
            <a:r>
              <a:rPr lang="en-US" sz="1600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sau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FALS se </a:t>
            </a:r>
            <a:r>
              <a:rPr lang="en-US" sz="1600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ignoră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Dacă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celulă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din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intervalul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mediere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este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celulă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goală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AVERAGEIF o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ignoră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Dacă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un interval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este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valoare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necompletată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sau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text, AVERAGEIF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returnează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valoarea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eroare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#DIV0! 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Dacă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celulă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din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criteriu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este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goală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AVERAGEIF o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tratează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ca pe o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valoare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Dacă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nicio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celulă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din interval nu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îndeplinește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criteriul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AVERAGEIF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returnează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valoarea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eroare</a:t>
            </a:r>
            <a:r>
              <a:rPr lang="en-US" sz="1600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#DIV/0! </a:t>
            </a:r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4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C917921-7651-93BE-166E-6D2546C6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FUNCTII LOGICE: AND, IF, OR</a:t>
            </a:r>
            <a:endParaRPr lang="en-US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1C6C48E-EC57-563C-60D6-8219037BD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FUNCTIA AND</a:t>
            </a:r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37FC201-ED42-58FF-CC59-DA77FE278A8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Returnează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TRUE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argumentele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toate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adevărate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BF6A92B2-AA88-CBC0-5141-E30EDDF44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FUNCTIA IF</a:t>
            </a:r>
            <a:endParaRPr lang="en-US" dirty="0"/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817FAF89-47B8-4A18-762C-A952A7CF230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fr-FR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Specifică</a:t>
            </a:r>
            <a:r>
              <a:rPr lang="fr-FR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test </a:t>
            </a:r>
            <a:r>
              <a:rPr lang="fr-FR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logic</a:t>
            </a:r>
            <a:r>
              <a:rPr lang="fr-FR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executat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4A09F60C-8B1D-2E29-BF88-886E2D707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dirty="0"/>
              <a:t>FUNCTIA OR</a:t>
            </a:r>
            <a:endParaRPr lang="en-US" dirty="0"/>
          </a:p>
        </p:txBody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id="{898F708C-F453-FEC6-2828-50409CC36B9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Returnează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TRUE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unul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argumente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adevărat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2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413DFD-1D3D-6BED-C776-415F267B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VLOOKUP</a:t>
            </a:r>
            <a:br>
              <a:rPr lang="en-US" b="1" i="0" dirty="0">
                <a:solidFill>
                  <a:schemeClr val="tx1"/>
                </a:solidFill>
                <a:effectLst/>
                <a:latin typeface="Segoe UI Light" panose="020B0502040204020203" pitchFamily="34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08832A-FEAD-CC38-BFD5-F0F1EBDD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 err="1">
                <a:effectLst/>
                <a:latin typeface="Segoe UI" panose="020B0502040204020203" pitchFamily="34" charset="0"/>
              </a:rPr>
              <a:t>Utilizați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VLOOKUP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atunci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când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trebuie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să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găsiți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lucruri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într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-un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tabel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sau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într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-o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zonă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după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rând</a:t>
            </a:r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  <a:endParaRPr lang="ro-RO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Selectați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celulă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Tastați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=VLOOKUP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(,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apoi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selectați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valoarea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căutat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Tastați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virgulă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(,)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și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selectați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zona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sau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tabelul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pentru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căuta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valoarea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Tastați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virgulă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(,)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și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numărul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coloanei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în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care se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află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valoarea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căutare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Tastați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,FALSE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pentru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găsi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o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potrivire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exactă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Apăsați</a:t>
            </a:r>
            <a:r>
              <a:rPr lang="en-US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7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33BAE7-55D6-2EDD-93E5-18910266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FUNCTII DE CAUTARE</a:t>
            </a:r>
            <a:endParaRPr lang="en-US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D51FCCF-B970-704C-E730-1520CE55C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INDEX</a:t>
            </a:r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43FB26E-E57E-59BF-476C-CF08C4DD16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INDEX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returnează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referința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o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600" b="0" i="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o-RO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xistă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modalități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a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INDEX: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doriți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returnați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anumite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matrice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consultați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58C1B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 </a:t>
            </a:r>
            <a:r>
              <a:rPr lang="en-US" sz="1600" b="0" i="0" u="none" strike="noStrike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matrice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doriți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returnați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referință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specificate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consultați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0" i="0" u="none" strike="noStrike" dirty="0" err="1">
                <a:solidFill>
                  <a:srgbClr val="58C1B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Formularul</a:t>
            </a:r>
            <a:r>
              <a:rPr lang="en-US" sz="1600" b="0" i="0" u="none" strike="noStrike" dirty="0">
                <a:solidFill>
                  <a:srgbClr val="58C1B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0" i="0" u="none" strike="noStrike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Referință</a:t>
            </a:r>
            <a:r>
              <a:rPr lang="en-US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dirty="0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DB5D34B-FE1A-5BF6-34F0-498273426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MATCH</a:t>
            </a:r>
            <a:endParaRPr lang="en-US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CA20729-7F12-C97C-6AC8-D8940EB4C6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Functia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este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cea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care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arata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linia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coloana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ne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intereseaza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valoarea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cautata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= MATCH (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valoare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cautare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arie_cautare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[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tipul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cautarii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])</a:t>
            </a:r>
            <a:endParaRPr lang="en-US" b="0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incepe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caute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sus in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jos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cautare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(care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Bucuresti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in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intervalul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(care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A2:A10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17418DF-83B4-F154-329A-7A744AC5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" y="689232"/>
            <a:ext cx="12192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F5E25F57-C62F-77F5-B5D7-B9A1F86085CA}"/>
              </a:ext>
            </a:extLst>
          </p:cNvPr>
          <p:cNvSpPr txBox="1"/>
          <p:nvPr/>
        </p:nvSpPr>
        <p:spPr>
          <a:xfrm>
            <a:off x="1235676" y="56106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Open Sans" panose="020B0606030504020204" pitchFamily="34" charset="0"/>
              </a:rPr>
              <a:t>=INDEX(A2:E10, MATCH("</a:t>
            </a:r>
            <a:r>
              <a:rPr lang="en-US" b="1" i="0" dirty="0" err="1">
                <a:effectLst/>
                <a:latin typeface="Open Sans" panose="020B0606030504020204" pitchFamily="34" charset="0"/>
              </a:rPr>
              <a:t>Bucuresti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", A2:A10, 0), 3)</a:t>
            </a:r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0D02FD-E390-6A9D-4147-47F89BFF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FORMULE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3FE72EF-2BB7-6869-2F42-F6F3D9D02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481" y="1631092"/>
            <a:ext cx="9514703" cy="4774190"/>
          </a:xfrm>
        </p:spPr>
      </p:pic>
    </p:spTree>
    <p:extLst>
      <p:ext uri="{BB962C8B-B14F-4D97-AF65-F5344CB8AC3E}">
        <p14:creationId xmlns:p14="http://schemas.microsoft.com/office/powerpoint/2010/main" val="395665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7F6AF4FE-6C7A-1CE5-FC7D-F39D8977DA8C}"/>
              </a:ext>
            </a:extLst>
          </p:cNvPr>
          <p:cNvSpPr txBox="1"/>
          <p:nvPr/>
        </p:nvSpPr>
        <p:spPr>
          <a:xfrm>
            <a:off x="584887" y="2130160"/>
            <a:ext cx="10149016" cy="372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Utilizarea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INDEXului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POTRIVIRIlor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loc de VLOOKUP</a:t>
            </a:r>
          </a:p>
          <a:p>
            <a:pPr algn="just">
              <a:lnSpc>
                <a:spcPct val="150000"/>
              </a:lnSpc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anumite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utilizarea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VLOOKUP-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VLOOKUP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căuta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doar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stânga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dreapta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lucru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înseamnă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coloana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conține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 care o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căutați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întotdeauna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situată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stângă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coloanei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conține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returnată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Acum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foaia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construită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atunci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VLOOKUP. </a:t>
            </a:r>
            <a:endParaRPr lang="ro-RO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Utilizați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schimb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combinația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funcțiile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INDEX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MATCH.</a:t>
            </a:r>
          </a:p>
        </p:txBody>
      </p:sp>
      <p:pic>
        <p:nvPicPr>
          <p:cNvPr id="7170" name="Picture 2" descr="O utilizare tipică a funcției VLOOKUP">
            <a:extLst>
              <a:ext uri="{FF2B5EF4-FFF2-40B4-BE49-F238E27FC236}">
                <a16:creationId xmlns:a16="http://schemas.microsoft.com/office/drawing/2014/main" id="{58B9F057-69C3-FFF4-6D83-9DE6FE54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99" y="198480"/>
            <a:ext cx="40576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40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9B9453E-FA62-7930-46DE-9DF4CE84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27" y="460955"/>
            <a:ext cx="9404723" cy="1400530"/>
          </a:xfrm>
        </p:spPr>
        <p:txBody>
          <a:bodyPr/>
          <a:lstStyle/>
          <a:p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IFERROR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6E8BC96-AAD0-B7AD-797A-FC615846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IFERROR(</a:t>
            </a:r>
            <a:r>
              <a:rPr lang="en-US" b="1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valoare</a:t>
            </a:r>
            <a:r>
              <a:rPr lang="en-US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1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valoare_dacă_eroare</a:t>
            </a:r>
            <a:r>
              <a:rPr lang="en-US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)</a:t>
            </a:r>
            <a:endParaRPr lang="ro-RO" b="1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1E1E1E"/>
                </a:solidFill>
                <a:effectLst/>
                <a:latin typeface="Segoe UI Light" panose="020B0502040204020203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Segoe UI Light" panose="020B0502040204020203" pitchFamily="34" charset="0"/>
              </a:rPr>
              <a:t>Exemple</a:t>
            </a:r>
            <a:endParaRPr lang="en-US" b="1" i="0" dirty="0">
              <a:solidFill>
                <a:srgbClr val="FFFF00"/>
              </a:solidFill>
              <a:effectLst/>
              <a:latin typeface="Segoe UI Light" panose="020B0502040204020203" pitchFamily="34" charset="0"/>
            </a:endParaRPr>
          </a:p>
          <a:p>
            <a:pPr algn="l"/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Copiați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datele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din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exemplele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din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următorul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tabel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și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lipiți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-le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în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celula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A1 a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noii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foi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lucru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Excel.</a:t>
            </a:r>
            <a:endParaRPr lang="ro-RO" b="0" i="0" dirty="0">
              <a:solidFill>
                <a:schemeClr val="tx1">
                  <a:lumMod val="9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Pentru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ca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formulele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să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afișeze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rezultate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selectați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-le,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apăsați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pe </a:t>
            </a:r>
            <a:r>
              <a:rPr 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F2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apoi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 pe </a:t>
            </a:r>
            <a:r>
              <a:rPr 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Enter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281B461-1A0D-486C-4C07-D3AD0C88E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49770"/>
              </p:ext>
            </p:extLst>
          </p:nvPr>
        </p:nvGraphicFramePr>
        <p:xfrm>
          <a:off x="1441622" y="634315"/>
          <a:ext cx="8715633" cy="5590557"/>
        </p:xfrm>
        <a:graphic>
          <a:graphicData uri="http://schemas.openxmlformats.org/drawingml/2006/table">
            <a:tbl>
              <a:tblPr/>
              <a:tblGrid>
                <a:gridCol w="2905211">
                  <a:extLst>
                    <a:ext uri="{9D8B030D-6E8A-4147-A177-3AD203B41FA5}">
                      <a16:colId xmlns:a16="http://schemas.microsoft.com/office/drawing/2014/main" val="1902045712"/>
                    </a:ext>
                  </a:extLst>
                </a:gridCol>
                <a:gridCol w="2905211">
                  <a:extLst>
                    <a:ext uri="{9D8B030D-6E8A-4147-A177-3AD203B41FA5}">
                      <a16:colId xmlns:a16="http://schemas.microsoft.com/office/drawing/2014/main" val="3979386204"/>
                    </a:ext>
                  </a:extLst>
                </a:gridCol>
                <a:gridCol w="2905211">
                  <a:extLst>
                    <a:ext uri="{9D8B030D-6E8A-4147-A177-3AD203B41FA5}">
                      <a16:colId xmlns:a16="http://schemas.microsoft.com/office/drawing/2014/main" val="3340867675"/>
                    </a:ext>
                  </a:extLst>
                </a:gridCol>
              </a:tblGrid>
              <a:tr h="219496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Cotă</a:t>
                      </a:r>
                      <a:endParaRPr lang="en-US" sz="900" b="0">
                        <a:solidFill>
                          <a:srgbClr val="393939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23383" marR="46765" marT="14030" marB="1403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Unități vândute</a:t>
                      </a:r>
                      <a:endParaRPr lang="en-US" sz="900" b="0">
                        <a:solidFill>
                          <a:srgbClr val="393939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23383" marR="46765" marT="14030" marB="1403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23383" marR="46765" marT="14030" marB="1403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77006"/>
                  </a:ext>
                </a:extLst>
              </a:tr>
              <a:tr h="231920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210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51615"/>
                  </a:ext>
                </a:extLst>
              </a:tr>
              <a:tr h="231920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0588"/>
                  </a:ext>
                </a:extLst>
              </a:tr>
              <a:tr h="231920"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91822"/>
                  </a:ext>
                </a:extLst>
              </a:tr>
              <a:tr h="231920"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Formulă</a:t>
                      </a:r>
                      <a:endParaRPr lang="en-US" sz="900">
                        <a:solidFill>
                          <a:srgbClr val="1E1E1E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Descriere</a:t>
                      </a:r>
                      <a:endParaRPr lang="en-US" sz="900">
                        <a:solidFill>
                          <a:srgbClr val="1E1E1E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Rezultat</a:t>
                      </a:r>
                      <a:endParaRPr lang="en-US" sz="900">
                        <a:solidFill>
                          <a:srgbClr val="1E1E1E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4065"/>
                  </a:ext>
                </a:extLst>
              </a:tr>
              <a:tr h="1481127">
                <a:tc>
                  <a:txBody>
                    <a:bodyPr/>
                    <a:lstStyle/>
                    <a:p>
                      <a:pPr fontAlgn="t"/>
                      <a:r>
                        <a:rPr lang="pt-BR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=IFERROR(A2/B2; "Eroare de calcul")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Verifică pentru a găsi o eroare în formulă în primul argument (împarte 210 la 35), nu găsește nicio eroare, apoi returnează rezultatul formulei.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44848"/>
                  </a:ext>
                </a:extLst>
              </a:tr>
              <a:tr h="1481127">
                <a:tc>
                  <a:txBody>
                    <a:bodyPr/>
                    <a:lstStyle/>
                    <a:p>
                      <a:pPr fontAlgn="t"/>
                      <a:r>
                        <a:rPr lang="pt-BR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=IFERROR(A3/B3; "Eroare de calcul")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Verifică dacă se găsește o eroare în formula din primul argument (împarte 55 la 0), găsește o eroare de împărțire la 0, apoi returnează valoare_dacă_eroare.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Eroare de calcul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5822"/>
                  </a:ext>
                </a:extLst>
              </a:tr>
              <a:tr h="1481127">
                <a:tc>
                  <a:txBody>
                    <a:bodyPr/>
                    <a:lstStyle/>
                    <a:p>
                      <a:pPr fontAlgn="t"/>
                      <a:r>
                        <a:rPr lang="pt-BR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=IFERROR(A4/B4; "Eroare de calcul")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Verifică dacă se găsește o eroare în formula din primul argument (împarte "" la 35), nu găsește nicio eroare, apoi returnează rezultatul formulei.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46765" marR="46765" marT="18706" marB="187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2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5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F483DB-DF4E-F1C8-4BD3-1D8844F6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FFC000"/>
                </a:solidFill>
              </a:rPr>
              <a:t>VĂ MULȚUMESC! 😀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1478C63-CBCF-034F-281C-E7FCE8A1C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>
                <a:latin typeface="Algerian" panose="04020705040A02060702" pitchFamily="82" charset="0"/>
              </a:rPr>
              <a:t>Expert implementare programe de învățare la locul de muncă alfabetizare digitală/TIC:</a:t>
            </a:r>
          </a:p>
          <a:p>
            <a:r>
              <a:rPr lang="ro-RO" dirty="0">
                <a:latin typeface="Algerian" panose="04020705040A02060702" pitchFamily="82" charset="0"/>
              </a:rPr>
              <a:t>Alina Briceag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▷ Formule Excel de bază - invatatiafaceri.ro">
            <a:extLst>
              <a:ext uri="{FF2B5EF4-FFF2-40B4-BE49-F238E27FC236}">
                <a16:creationId xmlns:a16="http://schemas.microsoft.com/office/drawing/2014/main" id="{A5669481-F7D2-911B-535F-3B22FDBF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08" y="700215"/>
            <a:ext cx="9061622" cy="55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5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4410C8D0-7DDF-0BA7-3248-C197C6BB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5" y="494270"/>
            <a:ext cx="10050162" cy="5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9BB7518-FAB8-AB08-CD28-7F0ADBDE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593124"/>
            <a:ext cx="10593860" cy="55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A09A7C-8326-9988-53CD-150F913E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Formule </a:t>
            </a:r>
            <a:endParaRPr lang="en-US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9E0A8B9-D4E5-7076-7C59-7DE647E56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Functiile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predefinite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SUM, IF, VLOOKUP 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functii</a:t>
            </a:r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Formulele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construim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jos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vedea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formula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aiurea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construita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ro-RO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mine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=A1+10+SUM(B:B)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AAA084-0BCB-4919-53F4-E15A59C9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Taina dolarului</a:t>
            </a:r>
            <a:endParaRPr lang="en-US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B740A6C-9369-18FE-24A2-FA5662361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FC96704-F9AF-EED3-167E-A2BCC4E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78" y="2281881"/>
            <a:ext cx="9868930" cy="4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1D6F8C-3A53-741C-6601-E5AB07BF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FORMULE</a:t>
            </a:r>
            <a:endParaRPr lang="en-US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F3070E1-4862-5669-7570-3CFC73D86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b="1" dirty="0"/>
              <a:t>CÂND FACEM REFERIRE LA O CELULĂ SCRIEM</a:t>
            </a:r>
            <a:r>
              <a:rPr lang="ro-RO" dirty="0"/>
              <a:t>: </a:t>
            </a:r>
            <a:r>
              <a:rPr lang="ro-RO" sz="2800" b="1" dirty="0">
                <a:solidFill>
                  <a:srgbClr val="FF0000"/>
                </a:solidFill>
              </a:rPr>
              <a:t>A1</a:t>
            </a:r>
          </a:p>
          <a:p>
            <a:r>
              <a:rPr lang="ro-RO" b="1" dirty="0"/>
              <a:t>CÂND ADĂUGĂM SEMNUL</a:t>
            </a:r>
            <a:r>
              <a:rPr lang="ro-RO" sz="3600" b="1" dirty="0">
                <a:solidFill>
                  <a:srgbClr val="FF0000"/>
                </a:solidFill>
              </a:rPr>
              <a:t> $ </a:t>
            </a:r>
            <a:r>
              <a:rPr lang="ro-RO" b="1" dirty="0"/>
              <a:t>ÎN STÂNGA LITEREI SAU CIFREI, FACE CA ACEL LUCRU SĂ RÂMÂNĂ </a:t>
            </a:r>
            <a:r>
              <a:rPr lang="ro-RO" b="1" dirty="0">
                <a:solidFill>
                  <a:srgbClr val="FF0000"/>
                </a:solidFill>
              </a:rPr>
              <a:t>FIX</a:t>
            </a:r>
            <a:r>
              <a:rPr lang="ro-RO" b="1" dirty="0"/>
              <a:t> CÂND MULTIPLICĂM FORMULA.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545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7AF235-45BA-4176-D289-96544EDA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SUM</a:t>
            </a:r>
            <a:b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9CA34C5-14DA-0910-4E0D-BBE84638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Funcția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adună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Puteți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aduna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referințe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zone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combinație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acestora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=SUM(A2:A10)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Adună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A2:10.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=SUM(A2:A10, C2:C10)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Adună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A2:10, precum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celulele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C2:C10.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8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1398</Words>
  <Application>Microsoft Office PowerPoint</Application>
  <PresentationFormat>Ecran lat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35" baseType="lpstr">
      <vt:lpstr>Algerian</vt:lpstr>
      <vt:lpstr>Arial</vt:lpstr>
      <vt:lpstr>Calibri</vt:lpstr>
      <vt:lpstr>Century Gothic</vt:lpstr>
      <vt:lpstr>Open Sans</vt:lpstr>
      <vt:lpstr>Segoe UI</vt:lpstr>
      <vt:lpstr>Segoe UI Light</vt:lpstr>
      <vt:lpstr>Segoe UI Semibold</vt:lpstr>
      <vt:lpstr>Times New Roman</vt:lpstr>
      <vt:lpstr>Wingdings</vt:lpstr>
      <vt:lpstr>Wingdings 3</vt:lpstr>
      <vt:lpstr>Ion</vt:lpstr>
      <vt:lpstr>PROGRAM DE ÎNVĂȚARE LA LOCUL DE MUNCĂ ALFABETIZRE DIGITALĂ/TIC</vt:lpstr>
      <vt:lpstr>FORMULE</vt:lpstr>
      <vt:lpstr>Prezentare PowerPoint</vt:lpstr>
      <vt:lpstr>Prezentare PowerPoint</vt:lpstr>
      <vt:lpstr>Prezentare PowerPoint</vt:lpstr>
      <vt:lpstr>Formule </vt:lpstr>
      <vt:lpstr>Taina dolarului</vt:lpstr>
      <vt:lpstr>FORMULE</vt:lpstr>
      <vt:lpstr>Funcția SUM </vt:lpstr>
      <vt:lpstr>FUNCTIA COUNT IF</vt:lpstr>
      <vt:lpstr>IF (Funcția IF) </vt:lpstr>
      <vt:lpstr>SUMIF </vt:lpstr>
      <vt:lpstr>COUNTIF (funcția COUNTIF) </vt:lpstr>
      <vt:lpstr>SUMIFS </vt:lpstr>
      <vt:lpstr>AVERAGEIF (funcția AVERAGEIF) Returnează valoarea medie (media aritmetică) a tuturor celulelor dintr-un interval care îndeplinesc un anumit criteriu.</vt:lpstr>
      <vt:lpstr>FUNCTII LOGICE: AND, IF, OR</vt:lpstr>
      <vt:lpstr>VLOOKUP </vt:lpstr>
      <vt:lpstr>FUNCTII DE CAUTARE</vt:lpstr>
      <vt:lpstr>Prezentare PowerPoint</vt:lpstr>
      <vt:lpstr>Prezentare PowerPoint</vt:lpstr>
      <vt:lpstr>IFERROR</vt:lpstr>
      <vt:lpstr>Prezentare PowerPoint</vt:lpstr>
      <vt:lpstr>VĂ MULȚUMESC! 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Alina Briceag</dc:creator>
  <cp:lastModifiedBy>Alina Briceag</cp:lastModifiedBy>
  <cp:revision>6</cp:revision>
  <dcterms:created xsi:type="dcterms:W3CDTF">2023-04-26T06:12:01Z</dcterms:created>
  <dcterms:modified xsi:type="dcterms:W3CDTF">2023-04-26T14:36:52Z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