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32CD728-9D02-EC62-8D13-7A0BE93AF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n-US" sz="2800" b="1" dirty="0"/>
            </a:b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IMM DIGITALL - DEZVOLTAREA INTEGRATA A COMPETENTELOR DIGITALE PENTRU ANGAJATII SI 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SPECIALISTII IT</a:t>
            </a:r>
            <a:b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CARE ACTIVEAZA IN SECTOARELE SNC/DOMENIILE SNCDI LA NIVELUL REGIUNII SUD-MUNTENIA - POCU/860/3/12/141968</a:t>
            </a:r>
            <a:b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Proiect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cofinanțat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din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fondul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social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programul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operațional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capital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uman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2014 – 2020.</a:t>
            </a:r>
            <a:b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o-RO" sz="2800" b="1" dirty="0"/>
              <a:t>PROGRAM DE ÎNVĂȚARE LA LOCUL DE MUNCĂ ALFABETIZARE DIGITALĂ/TIC</a:t>
            </a:r>
            <a:br>
              <a:rPr lang="ro-RO" sz="1100" b="1" dirty="0"/>
            </a:br>
            <a:endParaRPr lang="en-US" sz="2800" b="1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2BC3603-884B-D504-3638-99AFC52D2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13359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o-RO" sz="3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o-RO" sz="3800" b="1" dirty="0">
                <a:solidFill>
                  <a:schemeClr val="accent6">
                    <a:lumMod val="50000"/>
                  </a:schemeClr>
                </a:solidFill>
              </a:rPr>
              <a:t>NINJA ÎN EXCEL</a:t>
            </a:r>
            <a:endParaRPr lang="en-US" sz="3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o-RO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o-RO" b="1" i="1" dirty="0">
              <a:solidFill>
                <a:schemeClr val="tx1"/>
              </a:solidFill>
            </a:endParaRPr>
          </a:p>
          <a:p>
            <a:pPr algn="ctr"/>
            <a:endParaRPr lang="en-US" b="1" i="1" dirty="0">
              <a:solidFill>
                <a:schemeClr val="tx1"/>
              </a:solidFill>
            </a:endParaRPr>
          </a:p>
          <a:p>
            <a:pPr algn="ctr"/>
            <a:endParaRPr lang="en-US" b="1" i="1" dirty="0">
              <a:solidFill>
                <a:schemeClr val="tx1"/>
              </a:solidFill>
            </a:endParaRPr>
          </a:p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        </a:t>
            </a:r>
            <a:r>
              <a:rPr lang="ro-RO" sz="3600" b="1" i="1" dirty="0">
                <a:solidFill>
                  <a:schemeClr val="tx1"/>
                </a:solidFill>
              </a:rPr>
              <a:t>SOCIETATE: CONSTANT SECURITY SRL</a:t>
            </a:r>
          </a:p>
          <a:p>
            <a:endParaRPr lang="en-US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74F16182-8110-42BD-C66E-E89E903EB6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6"/>
          <a:stretch/>
        </p:blipFill>
        <p:spPr bwMode="auto">
          <a:xfrm>
            <a:off x="2379224" y="271849"/>
            <a:ext cx="8737993" cy="1013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Excel Ninja Shortcuts | MyChoiceSoftware.com">
            <a:extLst>
              <a:ext uri="{FF2B5EF4-FFF2-40B4-BE49-F238E27FC236}">
                <a16:creationId xmlns:a16="http://schemas.microsoft.com/office/drawing/2014/main" id="{87167124-A4AE-AC8F-5081-649134F7F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57" y="3987114"/>
            <a:ext cx="3361038" cy="12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2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2F8B9E8-27CC-39C6-EF53-0FC102AC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i="1" dirty="0"/>
              <a:t>Taina dolarului</a:t>
            </a:r>
            <a:endParaRPr lang="en-US" i="1" dirty="0"/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1A9E6EB6-14FB-BE1E-086D-9DDDC5586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2215" y="881448"/>
            <a:ext cx="5354595" cy="4909751"/>
          </a:xfrm>
        </p:spPr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22422C4-66BD-8CD0-AF89-F79C97909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b="1" dirty="0">
                <a:solidFill>
                  <a:srgbClr val="FF0000"/>
                </a:solidFill>
              </a:rPr>
              <a:t>DE REȚINUT:</a:t>
            </a:r>
          </a:p>
          <a:p>
            <a:r>
              <a:rPr lang="ro-RO" dirty="0"/>
              <a:t>- Când facem referință la o celulă o scriem :</a:t>
            </a:r>
          </a:p>
          <a:p>
            <a:r>
              <a:rPr lang="ro-RO" sz="1800" b="1" dirty="0">
                <a:solidFill>
                  <a:srgbClr val="FF0000"/>
                </a:solidFill>
              </a:rPr>
              <a:t>A1</a:t>
            </a:r>
          </a:p>
          <a:p>
            <a:r>
              <a:rPr lang="ro-RO" dirty="0"/>
              <a:t>-când adăugăm semul</a:t>
            </a:r>
            <a:r>
              <a:rPr lang="ro-RO" sz="1800" b="1" dirty="0"/>
              <a:t> </a:t>
            </a:r>
            <a:r>
              <a:rPr lang="ro-RO" sz="1800" b="1" dirty="0">
                <a:solidFill>
                  <a:srgbClr val="FF0000"/>
                </a:solidFill>
              </a:rPr>
              <a:t>$ </a:t>
            </a:r>
            <a:r>
              <a:rPr lang="ro-RO" dirty="0"/>
              <a:t>- în stânga literei sau a cifrei, acesta face ca acel lucru să </a:t>
            </a:r>
            <a:r>
              <a:rPr lang="ro-RO" dirty="0">
                <a:solidFill>
                  <a:srgbClr val="FF0000"/>
                </a:solidFill>
              </a:rPr>
              <a:t>rămână fix </a:t>
            </a:r>
            <a:r>
              <a:rPr lang="ro-RO" dirty="0"/>
              <a:t>când multiplicăm formula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2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FEFD81D-D86C-E767-F647-E0B1A0AE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Introducere în pivot table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75B4B74-97BB-8082-E4B3-C0785DD77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1894703"/>
            <a:ext cx="9111049" cy="4209535"/>
          </a:xfrm>
        </p:spPr>
      </p:pic>
    </p:spTree>
    <p:extLst>
      <p:ext uri="{BB962C8B-B14F-4D97-AF65-F5344CB8AC3E}">
        <p14:creationId xmlns:p14="http://schemas.microsoft.com/office/powerpoint/2010/main" val="338995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BD3BA6-0F3C-A310-5ED4-B5DC38B5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Introducere în pivot table</a:t>
            </a:r>
            <a:endParaRPr lang="en-US" dirty="0"/>
          </a:p>
        </p:txBody>
      </p:sp>
      <p:pic>
        <p:nvPicPr>
          <p:cNvPr id="9" name="Substituent conținut 8">
            <a:extLst>
              <a:ext uri="{FF2B5EF4-FFF2-40B4-BE49-F238E27FC236}">
                <a16:creationId xmlns:a16="http://schemas.microsoft.com/office/drawing/2014/main" id="{2CAC9A9B-5D91-BC6C-7954-8E96B2F5E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877" y="2249488"/>
            <a:ext cx="7685902" cy="3541712"/>
          </a:xfrm>
        </p:spPr>
      </p:pic>
    </p:spTree>
    <p:extLst>
      <p:ext uri="{BB962C8B-B14F-4D97-AF65-F5344CB8AC3E}">
        <p14:creationId xmlns:p14="http://schemas.microsoft.com/office/powerpoint/2010/main" val="283506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4820457-0894-FD85-C74C-28FFB633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Introducere în pivot table</a:t>
            </a:r>
            <a:endParaRPr lang="en-US" dirty="0"/>
          </a:p>
        </p:txBody>
      </p:sp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ACF8B43F-09E8-B6F7-D87D-7CAB8E899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8736" y="592137"/>
            <a:ext cx="5741772" cy="5519781"/>
          </a:xfrm>
        </p:spPr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F7D3C89-21BF-04D3-243C-BF6AEA15C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E73D7EE0-892D-97AF-B3AB-6544784A2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22" y="2314832"/>
            <a:ext cx="4170720" cy="37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650CB58-A212-7C94-3604-E229E9E6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Introducere în grafice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F828BA3-E849-E67A-0E5C-CEB2854D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>
                <a:solidFill>
                  <a:srgbClr val="FF0000"/>
                </a:solidFill>
              </a:rPr>
              <a:t>4 pași </a:t>
            </a:r>
            <a:r>
              <a:rPr lang="ro-RO" dirty="0"/>
              <a:t>de urmat pentru realizarea unui grafic</a:t>
            </a:r>
          </a:p>
          <a:p>
            <a:r>
              <a:rPr lang="ro-RO" dirty="0"/>
              <a:t>- facem un tabel unde scriem datele pentru grafic;</a:t>
            </a:r>
          </a:p>
          <a:p>
            <a:r>
              <a:rPr lang="ro-RO" dirty="0"/>
              <a:t>- selectăm tot tabelul;</a:t>
            </a:r>
          </a:p>
          <a:p>
            <a:r>
              <a:rPr lang="ro-RO" dirty="0"/>
              <a:t>- accesăm  funcția de insert </a:t>
            </a:r>
            <a:r>
              <a:rPr lang="ro-RO" dirty="0" err="1"/>
              <a:t>chart</a:t>
            </a:r>
            <a:r>
              <a:rPr lang="ro-RO" dirty="0"/>
              <a:t>;</a:t>
            </a:r>
          </a:p>
          <a:p>
            <a:r>
              <a:rPr lang="ro-RO" dirty="0"/>
              <a:t>-graficul va arăta exact cum ne dorim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2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3F9F02-296D-14F6-6DC4-C96C1988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Model grafic</a:t>
            </a:r>
            <a:endParaRPr lang="en-US" dirty="0"/>
          </a:p>
        </p:txBody>
      </p:sp>
      <p:pic>
        <p:nvPicPr>
          <p:cNvPr id="13" name="Substituent conținut 12">
            <a:extLst>
              <a:ext uri="{FF2B5EF4-FFF2-40B4-BE49-F238E27FC236}">
                <a16:creationId xmlns:a16="http://schemas.microsoft.com/office/drawing/2014/main" id="{53704EDB-6467-524B-E477-72F02EF38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746" y="2249487"/>
            <a:ext cx="7504669" cy="3904177"/>
          </a:xfrm>
        </p:spPr>
      </p:pic>
    </p:spTree>
    <p:extLst>
      <p:ext uri="{BB962C8B-B14F-4D97-AF65-F5344CB8AC3E}">
        <p14:creationId xmlns:p14="http://schemas.microsoft.com/office/powerpoint/2010/main" val="75846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75A3834-38F6-EF34-5AAF-7C945601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Import dintr-un xl în altul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168B5BE-5AA1-56AA-BF91-54ED36D9E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547" y="1787611"/>
            <a:ext cx="10165492" cy="4786183"/>
          </a:xfrm>
        </p:spPr>
      </p:pic>
    </p:spTree>
    <p:extLst>
      <p:ext uri="{BB962C8B-B14F-4D97-AF65-F5344CB8AC3E}">
        <p14:creationId xmlns:p14="http://schemas.microsoft.com/office/powerpoint/2010/main" val="27776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986862-7B7A-B380-3CDA-4A1EE502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SCURTĂTURI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7A98EA6-B061-92E3-5F7F-7AED414A0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876" y="1680519"/>
            <a:ext cx="9844216" cy="4382529"/>
          </a:xfrm>
        </p:spPr>
      </p:pic>
    </p:spTree>
    <p:extLst>
      <p:ext uri="{BB962C8B-B14F-4D97-AF65-F5344CB8AC3E}">
        <p14:creationId xmlns:p14="http://schemas.microsoft.com/office/powerpoint/2010/main" val="221077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B784770-A972-8C52-3D0B-8114914C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SCURTĂTURI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2D6B906-D980-9D34-529E-991D16D4D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911178"/>
            <a:ext cx="10202090" cy="4399006"/>
          </a:xfrm>
        </p:spPr>
      </p:pic>
    </p:spTree>
    <p:extLst>
      <p:ext uri="{BB962C8B-B14F-4D97-AF65-F5344CB8AC3E}">
        <p14:creationId xmlns:p14="http://schemas.microsoft.com/office/powerpoint/2010/main" val="107576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90214BC-7807-B069-D0C8-DB1300D1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824" y="2735405"/>
            <a:ext cx="5160491" cy="908989"/>
          </a:xfrm>
        </p:spPr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AC0F7EA-1F92-78C1-4D4C-D4A24B5E1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o-RO" sz="1600" dirty="0">
                <a:latin typeface="Algerian" panose="04020705040A02060702" pitchFamily="82" charset="0"/>
              </a:rPr>
              <a:t>Expert implementare programe de învățare la locul de muncă alfabetizare digitală/TIC:</a:t>
            </a:r>
          </a:p>
          <a:p>
            <a:r>
              <a:rPr lang="ro-RO" sz="1600" dirty="0">
                <a:latin typeface="Algerian" panose="04020705040A02060702" pitchFamily="82" charset="0"/>
              </a:rPr>
              <a:t>Alina Briceag</a:t>
            </a:r>
            <a:endParaRPr lang="en-US" sz="1600" dirty="0">
              <a:latin typeface="Algerian" panose="04020705040A02060702" pitchFamily="82" charset="0"/>
            </a:endParaRPr>
          </a:p>
          <a:p>
            <a:endParaRPr lang="ro-RO" sz="1600" dirty="0"/>
          </a:p>
          <a:p>
            <a:pPr algn="ctr"/>
            <a:r>
              <a:rPr lang="ro-RO" sz="2000" b="1" dirty="0"/>
              <a:t>VĂ MULȚUMESC! 😀</a:t>
            </a:r>
            <a:endParaRPr lang="en-US" sz="2000" b="1" dirty="0"/>
          </a:p>
        </p:txBody>
      </p:sp>
      <p:pic>
        <p:nvPicPr>
          <p:cNvPr id="2050" name="Picture 2" descr="Media primelor valori in Excel - onLearn">
            <a:extLst>
              <a:ext uri="{FF2B5EF4-FFF2-40B4-BE49-F238E27FC236}">
                <a16:creationId xmlns:a16="http://schemas.microsoft.com/office/drawing/2014/main" id="{548303C7-6C8E-7F0A-72D2-955FC02D3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26" y="601363"/>
            <a:ext cx="635137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3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722AD64-B7DD-80C7-7625-2E3E05DC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TABELE ÎN EXCEL</a:t>
            </a:r>
            <a:endParaRPr lang="en-US" dirty="0"/>
          </a:p>
        </p:txBody>
      </p:sp>
      <p:pic>
        <p:nvPicPr>
          <p:cNvPr id="7" name="Substituent conținut 6">
            <a:extLst>
              <a:ext uri="{FF2B5EF4-FFF2-40B4-BE49-F238E27FC236}">
                <a16:creationId xmlns:a16="http://schemas.microsoft.com/office/drawing/2014/main" id="{487CD6C3-630E-E0DD-6EA2-F589E0E6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557" y="1944129"/>
            <a:ext cx="8723870" cy="4053017"/>
          </a:xfrm>
        </p:spPr>
      </p:pic>
    </p:spTree>
    <p:extLst>
      <p:ext uri="{BB962C8B-B14F-4D97-AF65-F5344CB8AC3E}">
        <p14:creationId xmlns:p14="http://schemas.microsoft.com/office/powerpoint/2010/main" val="93299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9B72D5A-B387-ECA7-2557-972299C3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Tabele în </a:t>
            </a:r>
            <a:r>
              <a:rPr lang="ro-RO" dirty="0" err="1"/>
              <a:t>excel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F238528-9803-4434-AE88-E08F0C1FC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788848"/>
          </a:xfrm>
        </p:spPr>
        <p:txBody>
          <a:bodyPr/>
          <a:lstStyle/>
          <a:p>
            <a:r>
              <a:rPr lang="ro-RO" dirty="0"/>
              <a:t>Deși arată ca un tabel, tehnic ce vedem în imaginea 1 , tehnic ce </a:t>
            </a:r>
            <a:r>
              <a:rPr lang="ro-RO" dirty="0" err="1"/>
              <a:t>vedemnu</a:t>
            </a:r>
            <a:r>
              <a:rPr lang="ro-RO" dirty="0"/>
              <a:t> este un tabel în </a:t>
            </a:r>
            <a:r>
              <a:rPr lang="ro-RO" dirty="0" err="1"/>
              <a:t>excel</a:t>
            </a:r>
            <a:r>
              <a:rPr lang="ro-RO" dirty="0"/>
              <a:t> ci un </a:t>
            </a:r>
            <a:r>
              <a:rPr lang="ro-RO" b="1" i="1" dirty="0" err="1"/>
              <a:t>range</a:t>
            </a:r>
            <a:r>
              <a:rPr lang="ro-RO" dirty="0"/>
              <a:t> de celule</a:t>
            </a:r>
          </a:p>
          <a:p>
            <a:r>
              <a:rPr lang="ro-RO" dirty="0"/>
              <a:t>Un tabel va arăta astfel:</a:t>
            </a:r>
          </a:p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CE42A61-0E5F-B695-FFCF-A779CDD0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52" y="4020344"/>
            <a:ext cx="6252517" cy="19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7CE2F7-01DD-F6D3-F774-76C95524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Tabelele le realizăm selectând un </a:t>
            </a:r>
            <a:r>
              <a:rPr lang="ro-RO" b="1" i="1" dirty="0" err="1"/>
              <a:t>range</a:t>
            </a:r>
            <a:r>
              <a:rPr lang="ro-RO" b="1" i="1" dirty="0"/>
              <a:t> </a:t>
            </a:r>
            <a:r>
              <a:rPr lang="ro-RO" b="1" dirty="0"/>
              <a:t>de celule, urmând a selectat apoi opțiunea tabel din </a:t>
            </a:r>
            <a:r>
              <a:rPr lang="ro-RO" b="1" dirty="0" err="1"/>
              <a:t>tab-ul</a:t>
            </a:r>
            <a:r>
              <a:rPr lang="ro-RO" b="1" dirty="0"/>
              <a:t> de insert</a:t>
            </a:r>
            <a:endParaRPr lang="en-US" b="1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F4D95A-24D3-F8FA-6A38-398F3DFF8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4424361"/>
            <a:ext cx="9906000" cy="20093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7DA78EA-400E-884C-6E28-61F493740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4271963"/>
            <a:ext cx="9906000" cy="23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2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08049C9-7559-DF64-4DAD-E8494D3E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Tabele în </a:t>
            </a:r>
            <a:r>
              <a:rPr lang="ro-RO" dirty="0" err="1"/>
              <a:t>excel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69E7CAB-C191-1781-A763-B44EBD3A6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Ultimul rând- </a:t>
            </a:r>
            <a:r>
              <a:rPr lang="ro-RO" b="1" i="1" dirty="0"/>
              <a:t>RÂNDUL DE TOTAL- </a:t>
            </a:r>
            <a:r>
              <a:rPr lang="ro-RO" dirty="0"/>
              <a:t>are mai multe funcții- cu ajutorul cărora putem </a:t>
            </a:r>
            <a:r>
              <a:rPr lang="ro-RO" dirty="0" err="1"/>
              <a:t>sumariza</a:t>
            </a:r>
            <a:r>
              <a:rPr lang="ro-RO" dirty="0"/>
              <a:t> informația din tabel</a:t>
            </a:r>
          </a:p>
          <a:p>
            <a:r>
              <a:rPr lang="ro-RO" dirty="0"/>
              <a:t>De asemenea putem adăuga și </a:t>
            </a:r>
            <a:r>
              <a:rPr lang="ro-RO" dirty="0" err="1"/>
              <a:t>filitre</a:t>
            </a:r>
            <a:r>
              <a:rPr lang="ro-RO" dirty="0"/>
              <a:t> pentru a selecta informația care ne interesează</a:t>
            </a:r>
          </a:p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8576081-A90B-EBFB-15DE-BA4D73619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54" y="4118918"/>
            <a:ext cx="9152238" cy="25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C4ABE3-298D-80A4-6797-3C0BA744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Tabele în </a:t>
            </a:r>
            <a:r>
              <a:rPr lang="ro-RO" dirty="0" err="1"/>
              <a:t>excel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5A3AA15-61B7-3C7D-6D59-9085FCDD2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627" y="2158313"/>
            <a:ext cx="9061621" cy="4234249"/>
          </a:xfrm>
        </p:spPr>
      </p:pic>
    </p:spTree>
    <p:extLst>
      <p:ext uri="{BB962C8B-B14F-4D97-AF65-F5344CB8AC3E}">
        <p14:creationId xmlns:p14="http://schemas.microsoft.com/office/powerpoint/2010/main" val="396592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BE04528-1775-3C85-6885-6BD9FC49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Tabele în </a:t>
            </a:r>
            <a:r>
              <a:rPr lang="ro-RO" dirty="0" err="1"/>
              <a:t>excel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4F89BD24-F795-C3E6-8F47-BE8BB7074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448" y="1977081"/>
            <a:ext cx="9415849" cy="4399005"/>
          </a:xfrm>
        </p:spPr>
      </p:pic>
    </p:spTree>
    <p:extLst>
      <p:ext uri="{BB962C8B-B14F-4D97-AF65-F5344CB8AC3E}">
        <p14:creationId xmlns:p14="http://schemas.microsoft.com/office/powerpoint/2010/main" val="385512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0CFE7D-C7C0-AE4F-2D47-DE34294F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Sortarea pe mai multe niveluri</a:t>
            </a:r>
            <a:endParaRPr lang="en-US" dirty="0"/>
          </a:p>
        </p:txBody>
      </p:sp>
      <p:sp>
        <p:nvSpPr>
          <p:cNvPr id="7" name="Substituent conținut 6">
            <a:extLst>
              <a:ext uri="{FF2B5EF4-FFF2-40B4-BE49-F238E27FC236}">
                <a16:creationId xmlns:a16="http://schemas.microsoft.com/office/drawing/2014/main" id="{65C3BED4-C2B0-6C12-5EB8-3A0A122FE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Putem folosi opțiunea </a:t>
            </a:r>
            <a:r>
              <a:rPr lang="ro-RO" dirty="0" err="1"/>
              <a:t>Custom</a:t>
            </a:r>
            <a:r>
              <a:rPr lang="ro-RO" dirty="0"/>
              <a:t> Sort</a:t>
            </a:r>
          </a:p>
          <a:p>
            <a:endParaRPr lang="en-US" dirty="0"/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C478FAA5-182A-933B-5111-A18ECC3FF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02"/>
          <a:stretch/>
        </p:blipFill>
        <p:spPr bwMode="auto">
          <a:xfrm>
            <a:off x="3080951" y="2825577"/>
            <a:ext cx="6203091" cy="3237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416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3A959E9-4D9A-FB2D-CE2B-08AB690D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Referințe absolute și relative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6461BA0-6D69-7856-69D2-CD7EA824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Multiplicarea formulelor</a:t>
            </a:r>
          </a:p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EA1FB841-6C35-95E2-10A6-0E5FC01B6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92" y="2652584"/>
            <a:ext cx="7405816" cy="1787611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25987DCA-B5C0-3472-74AD-DFAA12B3C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91" y="4440194"/>
            <a:ext cx="7405816" cy="18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3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74</TotalTime>
  <Words>306</Words>
  <Application>Microsoft Office PowerPoint</Application>
  <PresentationFormat>Ecran lat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19</vt:i4>
      </vt:variant>
    </vt:vector>
  </HeadingPairs>
  <TitlesOfParts>
    <vt:vector size="24" baseType="lpstr">
      <vt:lpstr>Algerian</vt:lpstr>
      <vt:lpstr>Arial</vt:lpstr>
      <vt:lpstr>Calibri</vt:lpstr>
      <vt:lpstr>Tw Cen MT</vt:lpstr>
      <vt:lpstr>Circuit</vt:lpstr>
      <vt:lpstr> IMM DIGITALL - DEZVOLTAREA INTEGRATA A COMPETENTELOR DIGITALE PENTRU ANGAJATII SI SPECIALISTII IT CARE ACTIVEAZA IN SECTOARELE SNC/DOMENIILE SNCDI LA NIVELUL REGIUNII SUD-MUNTENIA - POCU/860/3/12/141968 Proiect cofinanțat din fondul social european prin programul operațional capital uman 2014 – 2020.   PROGRAM DE ÎNVĂȚARE LA LOCUL DE MUNCĂ ALFABETIZARE DIGITALĂ/TIC </vt:lpstr>
      <vt:lpstr>TABELE ÎN EXCEL</vt:lpstr>
      <vt:lpstr>Tabele în excel</vt:lpstr>
      <vt:lpstr>Tabelele le realizăm selectând un range de celule, urmând a selectat apoi opțiunea tabel din tab-ul de insert</vt:lpstr>
      <vt:lpstr>Tabele în excel</vt:lpstr>
      <vt:lpstr>Tabele în excel</vt:lpstr>
      <vt:lpstr>Tabele în excel</vt:lpstr>
      <vt:lpstr>Sortarea pe mai multe niveluri</vt:lpstr>
      <vt:lpstr>Referințe absolute și relative</vt:lpstr>
      <vt:lpstr>Taina dolarului</vt:lpstr>
      <vt:lpstr>Introducere în pivot table</vt:lpstr>
      <vt:lpstr>Introducere în pivot table</vt:lpstr>
      <vt:lpstr>Introducere în pivot table</vt:lpstr>
      <vt:lpstr>Introducere în grafice</vt:lpstr>
      <vt:lpstr>Model grafic</vt:lpstr>
      <vt:lpstr>Import dintr-un xl în altul</vt:lpstr>
      <vt:lpstr>SCURTĂTURI</vt:lpstr>
      <vt:lpstr>SCURTĂTURI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DE ÎNVĂȚARE LA LOCUL DE MUNCĂ ALFABETIZARE DIGITALĂ/TIC - NINJA ÎN EXCEL</dc:title>
  <dc:creator>Alina Briceag</dc:creator>
  <cp:lastModifiedBy>Alina Briceag</cp:lastModifiedBy>
  <cp:revision>17</cp:revision>
  <cp:lastPrinted>2023-04-26T14:30:04Z</cp:lastPrinted>
  <dcterms:created xsi:type="dcterms:W3CDTF">2023-04-24T11:49:03Z</dcterms:created>
  <dcterms:modified xsi:type="dcterms:W3CDTF">2023-04-26T14:31:26Z</dcterms:modified>
</cp:coreProperties>
</file>