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3" r:id="rId17"/>
    <p:sldId id="273" r:id="rId18"/>
    <p:sldId id="274" r:id="rId19"/>
    <p:sldId id="275" r:id="rId20"/>
    <p:sldId id="282" r:id="rId21"/>
    <p:sldId id="276" r:id="rId22"/>
    <p:sldId id="277" r:id="rId23"/>
    <p:sldId id="278" r:id="rId24"/>
    <p:sldId id="279" r:id="rId25"/>
    <p:sldId id="281" r:id="rId26"/>
    <p:sldId id="258"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o-RO"/>
              <a:t>Faceți clic pentru a edita stilul de subtitlu coordonator</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26-Apr-23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26-Apr-23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26-Apr-23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26-Apr-23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26-Apr-23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26-Apr-23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097280" y="2958274"/>
            <a:ext cx="4639736" cy="291082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515944" y="2958273"/>
            <a:ext cx="4639736" cy="291082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26-Apr-23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26-Apr-23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26-Apr-23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26-Apr-23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26-Apr-23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26-Apr-23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marL="0" marR="0" algn="ctr">
              <a:lnSpc>
                <a:spcPct val="107000"/>
              </a:lnSpc>
              <a:spcBef>
                <a:spcPts val="0"/>
              </a:spcBef>
              <a:spcAft>
                <a:spcPts val="800"/>
              </a:spcAft>
            </a:pPr>
            <a:r>
              <a:rPr lang="ro-RO" sz="3600" b="1"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a:t>
            </a:r>
            <a:r>
              <a:rPr lang="ro-RO" sz="3200" b="1" i="1" dirty="0">
                <a:solidFill>
                  <a:srgbClr val="171717"/>
                </a:solidFill>
                <a:latin typeface="Calibri" panose="020F0502020204030204" pitchFamily="34" charset="0"/>
                <a:ea typeface="Times New Roman" panose="02020603050405020304" pitchFamily="18" charset="0"/>
                <a:cs typeface="Calibri" panose="020F0502020204030204" pitchFamily="34" charset="0"/>
              </a:rPr>
              <a:t>PROGRAM DE ÎNVĂȚARE LA LOCUL DE MUNCĂ ALFABETIZARE DIGITALĂ/TIC</a:t>
            </a:r>
            <a:br>
              <a:rPr lang="ro-RO" sz="3600" b="1" i="1" dirty="0">
                <a:solidFill>
                  <a:srgbClr val="171717"/>
                </a:solidFill>
                <a:latin typeface="Calibri" panose="020F0502020204030204" pitchFamily="34" charset="0"/>
                <a:ea typeface="Times New Roman" panose="02020603050405020304" pitchFamily="18" charset="0"/>
                <a:cs typeface="Calibri" panose="020F0502020204030204" pitchFamily="34" charset="0"/>
              </a:rPr>
            </a:b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73723" y="4582123"/>
            <a:ext cx="6269347" cy="1021498"/>
          </a:xfrm>
        </p:spPr>
        <p:txBody>
          <a:bodyPr>
            <a:normAutofit/>
          </a:bodyPr>
          <a:lstStyle/>
          <a:p>
            <a:pPr algn="ctr"/>
            <a:r>
              <a:rPr lang="ro-RO" sz="2400" b="1" i="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NOȚIUNI DE BAZĂ DESPRE COMPUTERE/</a:t>
            </a:r>
            <a:br>
              <a:rPr lang="en-US" sz="24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br>
            <a:r>
              <a:rPr lang="ro-RO" sz="2400" b="1" i="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TIPURI DE COMPUTERE</a:t>
            </a:r>
            <a:endParaRPr lang="en-US" sz="2400" dirty="0">
              <a:solidFill>
                <a:srgbClr val="00B0F0"/>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frontieră familie ușor de rănit retele de calculatoare imagini un milion  Preşedinte servi">
            <a:extLst>
              <a:ext uri="{FF2B5EF4-FFF2-40B4-BE49-F238E27FC236}">
                <a16:creationId xmlns:a16="http://schemas.microsoft.com/office/drawing/2014/main" id="{B6CB49BA-2DF3-2818-E9E6-4AB629139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642" y="382086"/>
            <a:ext cx="3056239" cy="176799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ine 3">
            <a:extLst>
              <a:ext uri="{FF2B5EF4-FFF2-40B4-BE49-F238E27FC236}">
                <a16:creationId xmlns:a16="http://schemas.microsoft.com/office/drawing/2014/main" id="{153E0EBB-0B56-06EC-19EB-FFB1C84EA2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246"/>
          <a:stretch/>
        </p:blipFill>
        <p:spPr bwMode="auto">
          <a:xfrm>
            <a:off x="453081" y="271849"/>
            <a:ext cx="3880022" cy="815545"/>
          </a:xfrm>
          <a:prstGeom prst="rect">
            <a:avLst/>
          </a:prstGeom>
          <a:noFill/>
          <a:ln>
            <a:noFill/>
          </a:ln>
          <a:extLst>
            <a:ext uri="{53640926-AAD7-44D8-BBD7-CCE9431645EC}">
              <a14:shadowObscured xmlns:a14="http://schemas.microsoft.com/office/drawing/2010/main"/>
            </a:ext>
          </a:extLst>
        </p:spPr>
      </p:pic>
      <p:sp>
        <p:nvSpPr>
          <p:cNvPr id="7" name="CasetăText 6">
            <a:extLst>
              <a:ext uri="{FF2B5EF4-FFF2-40B4-BE49-F238E27FC236}">
                <a16:creationId xmlns:a16="http://schemas.microsoft.com/office/drawing/2014/main" id="{5534FDDA-030D-3A64-7CBA-CD24789DD539}"/>
              </a:ext>
            </a:extLst>
          </p:cNvPr>
          <p:cNvSpPr txBox="1"/>
          <p:nvPr/>
        </p:nvSpPr>
        <p:spPr>
          <a:xfrm>
            <a:off x="304800" y="1178012"/>
            <a:ext cx="4118919" cy="1569660"/>
          </a:xfrm>
          <a:prstGeom prst="rect">
            <a:avLst/>
          </a:prstGeom>
          <a:noFill/>
        </p:spPr>
        <p:txBody>
          <a:bodyPr wrap="square">
            <a:spAutoFit/>
          </a:bodyPr>
          <a:lstStyle/>
          <a:p>
            <a:pPr algn="ctr"/>
            <a:r>
              <a:rPr lang="en-US" sz="1200" b="1" dirty="0">
                <a:solidFill>
                  <a:srgbClr val="FF0000"/>
                </a:solidFill>
                <a:effectLst/>
                <a:latin typeface="Calibri" panose="020F0502020204030204" pitchFamily="34" charset="0"/>
                <a:ea typeface="Times New Roman" panose="02020603050405020304" pitchFamily="18" charset="0"/>
              </a:rPr>
              <a:t>IMM DIGITALL - DEZVOLTAREA INTEGRATA A COMPETENTELOR DIGITALE PENTRU ANGAJATII SI </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SPECIALISTII IT</a:t>
            </a:r>
            <a:b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CARE ACTIVEAZA IN SECTOARELE SNC/DOMENIILE SNCDI LA NIVELUL REGIUNII SUD-MUNTENIA - POCU/860/3/12/141968</a:t>
            </a:r>
            <a:b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Proiect</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cofinanțat</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fondul</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social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european</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programul</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operațional</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capital </a:t>
            </a:r>
            <a:r>
              <a:rPr lang="en-US" sz="1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uman</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2014 – 2020.</a:t>
            </a:r>
            <a:b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1200" b="1" dirty="0">
              <a:solidFill>
                <a:srgbClr val="FF0000"/>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FE914C2-3F75-A45A-5428-39A6E428E862}"/>
              </a:ext>
            </a:extLst>
          </p:cNvPr>
          <p:cNvSpPr>
            <a:spLocks noGrp="1"/>
          </p:cNvSpPr>
          <p:nvPr>
            <p:ph type="title"/>
          </p:nvPr>
        </p:nvSpPr>
        <p:spPr/>
        <p:txBody>
          <a:bodyPr>
            <a:normAutofit/>
          </a:bodyPr>
          <a:lstStyle/>
          <a:p>
            <a:r>
              <a:rPr lang="ro-RO" sz="4000" b="1" dirty="0">
                <a:latin typeface="Calibri" panose="020F0502020204030204" pitchFamily="34" charset="0"/>
                <a:cs typeface="Calibri" panose="020F0502020204030204" pitchFamily="34" charset="0"/>
              </a:rPr>
              <a:t>IMPRIMANTĂ</a:t>
            </a:r>
            <a:endParaRPr lang="en-US" sz="4000" b="1" dirty="0">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E415BBFB-AD6C-2CB3-4F94-69211C2236AC}"/>
              </a:ext>
            </a:extLst>
          </p:cNvPr>
          <p:cNvSpPr>
            <a:spLocks noGrp="1"/>
          </p:cNvSpPr>
          <p:nvPr>
            <p:ph idx="1"/>
          </p:nvPr>
        </p:nvSpPr>
        <p:spPr/>
        <p:txBody>
          <a:bodyPr>
            <a:normAutofit lnSpcReduction="10000"/>
          </a:bodyPr>
          <a:lstStyle/>
          <a:p>
            <a:pPr>
              <a:buFont typeface="Wingdings" panose="05000000000000000000" pitchFamily="2" charset="2"/>
              <a:buChar char="v"/>
            </a:pP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O imprimanta transfera date dintr-un computer pe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hartie</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Nu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aveti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nevoie de o imprimanta pentru a utiliza computerul, dar daca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detineti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una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aveti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posibilitatea sa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imprimati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mesaje de posta electronica,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felicitari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invitatii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anunturi</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si alte materiale. De asemenea, multe persoane prefera sa imprime </a:t>
            </a:r>
            <a:r>
              <a:rPr lang="ro-RO" sz="24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acasa</a:t>
            </a:r>
            <a:r>
              <a:rPr lang="ro-RO" sz="24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propriile fotografii.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ro-RO" sz="2400" dirty="0">
                <a:solidFill>
                  <a:srgbClr val="171717"/>
                </a:solidFill>
                <a:effectLst/>
                <a:latin typeface="Calibri" panose="020F0502020204030204" pitchFamily="34" charset="0"/>
                <a:ea typeface="Times New Roman" panose="02020603050405020304" pitchFamily="18" charset="0"/>
              </a:rPr>
              <a:t>Cele doua tipuri principale de imprimante sunt:</a:t>
            </a:r>
          </a:p>
          <a:p>
            <a:pPr marL="0" indent="0">
              <a:buNone/>
            </a:pPr>
            <a:r>
              <a:rPr lang="ro-RO" sz="2400" i="1" dirty="0">
                <a:solidFill>
                  <a:srgbClr val="FF0000"/>
                </a:solidFill>
                <a:effectLst/>
                <a:latin typeface="Calibri" panose="020F0502020204030204" pitchFamily="34" charset="0"/>
                <a:ea typeface="Times New Roman" panose="02020603050405020304" pitchFamily="18" charset="0"/>
              </a:rPr>
              <a:t>- imprimantele cu jet de cerneala</a:t>
            </a:r>
            <a:r>
              <a:rPr lang="ro-RO" sz="2400" dirty="0">
                <a:solidFill>
                  <a:srgbClr val="FF0000"/>
                </a:solidFill>
                <a:effectLst/>
                <a:latin typeface="Calibri" panose="020F0502020204030204" pitchFamily="34" charset="0"/>
                <a:ea typeface="Times New Roman" panose="02020603050405020304" pitchFamily="18" charset="0"/>
              </a:rPr>
              <a:t> </a:t>
            </a:r>
            <a:endParaRPr lang="ro-RO" sz="2400" dirty="0">
              <a:solidFill>
                <a:srgbClr val="171717"/>
              </a:solidFill>
              <a:effectLst/>
              <a:latin typeface="Calibri" panose="020F0502020204030204" pitchFamily="34" charset="0"/>
              <a:ea typeface="Times New Roman" panose="02020603050405020304" pitchFamily="18" charset="0"/>
            </a:endParaRPr>
          </a:p>
          <a:p>
            <a:pPr marL="0" indent="0">
              <a:buNone/>
            </a:pPr>
            <a:r>
              <a:rPr lang="ro-RO" sz="2400" dirty="0">
                <a:solidFill>
                  <a:srgbClr val="171717"/>
                </a:solidFill>
                <a:effectLst/>
                <a:latin typeface="Calibri" panose="020F0502020204030204" pitchFamily="34" charset="0"/>
                <a:ea typeface="Times New Roman" panose="02020603050405020304" pitchFamily="18" charset="0"/>
              </a:rPr>
              <a:t> - </a:t>
            </a:r>
            <a:r>
              <a:rPr lang="ro-RO" sz="2400" i="1" dirty="0">
                <a:solidFill>
                  <a:srgbClr val="FF0000"/>
                </a:solidFill>
                <a:effectLst/>
                <a:latin typeface="Calibri" panose="020F0502020204030204" pitchFamily="34" charset="0"/>
                <a:ea typeface="Times New Roman" panose="02020603050405020304" pitchFamily="18" charset="0"/>
              </a:rPr>
              <a:t>imprimantele laser</a:t>
            </a:r>
            <a:r>
              <a:rPr lang="ro-RO" sz="2400" dirty="0">
                <a:solidFill>
                  <a:srgbClr val="FF0000"/>
                </a:solidFill>
                <a:effectLst/>
                <a:latin typeface="Calibri" panose="020F0502020204030204" pitchFamily="34" charset="0"/>
                <a:ea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347307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361310-D15A-6D2E-F217-81EC81BF2736}"/>
              </a:ext>
            </a:extLst>
          </p:cNvPr>
          <p:cNvSpPr>
            <a:spLocks noGrp="1"/>
          </p:cNvSpPr>
          <p:nvPr>
            <p:ph type="title"/>
          </p:nvPr>
        </p:nvSpPr>
        <p:spPr>
          <a:xfrm>
            <a:off x="1097280" y="364730"/>
            <a:ext cx="10058400" cy="3844805"/>
          </a:xfrm>
        </p:spPr>
        <p:txBody>
          <a:bodyPr/>
          <a:lstStyle/>
          <a:p>
            <a:r>
              <a:rPr lang="ro-RO" dirty="0"/>
              <a:t>1.</a:t>
            </a:r>
            <a:endParaRPr lang="en-US" dirty="0"/>
          </a:p>
        </p:txBody>
      </p:sp>
      <p:sp>
        <p:nvSpPr>
          <p:cNvPr id="3" name="Substituent text 2">
            <a:extLst>
              <a:ext uri="{FF2B5EF4-FFF2-40B4-BE49-F238E27FC236}">
                <a16:creationId xmlns:a16="http://schemas.microsoft.com/office/drawing/2014/main" id="{F1D6393A-B38E-848B-592E-BEB5F95B0EBE}"/>
              </a:ext>
            </a:extLst>
          </p:cNvPr>
          <p:cNvSpPr>
            <a:spLocks noGrp="1"/>
          </p:cNvSpPr>
          <p:nvPr>
            <p:ph type="body" idx="1"/>
          </p:nvPr>
        </p:nvSpPr>
        <p:spPr/>
        <p:txBody>
          <a:bodyPr/>
          <a:lstStyle/>
          <a:p>
            <a:r>
              <a:rPr lang="ro-RO" b="1" dirty="0">
                <a:latin typeface="Calibri" panose="020F0502020204030204" pitchFamily="34" charset="0"/>
                <a:cs typeface="Calibri" panose="020F0502020204030204" pitchFamily="34" charset="0"/>
              </a:rPr>
              <a:t>IMPRIMANTĂ CU CERNEALĂ</a:t>
            </a:r>
            <a:endParaRPr lang="en-US" b="1" dirty="0">
              <a:latin typeface="Calibri" panose="020F0502020204030204" pitchFamily="34" charset="0"/>
              <a:cs typeface="Calibri" panose="020F0502020204030204" pitchFamily="34" charset="0"/>
            </a:endParaRPr>
          </a:p>
        </p:txBody>
      </p:sp>
      <p:pic>
        <p:nvPicPr>
          <p:cNvPr id="6150" name="Picture 6" descr="Imprimanta inkjet CANON Pixma TS205, A4, USB">
            <a:extLst>
              <a:ext uri="{FF2B5EF4-FFF2-40B4-BE49-F238E27FC236}">
                <a16:creationId xmlns:a16="http://schemas.microsoft.com/office/drawing/2014/main" id="{C49057DF-D6CE-C020-55EB-F0EBD054B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571500"/>
            <a:ext cx="5715000" cy="388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DBE8D59-B621-1C14-3AAC-AB5AD3E9F4EA}"/>
              </a:ext>
            </a:extLst>
          </p:cNvPr>
          <p:cNvSpPr>
            <a:spLocks noGrp="1"/>
          </p:cNvSpPr>
          <p:nvPr>
            <p:ph type="title"/>
          </p:nvPr>
        </p:nvSpPr>
        <p:spPr>
          <a:xfrm>
            <a:off x="1097280" y="758952"/>
            <a:ext cx="10058400" cy="2393504"/>
          </a:xfrm>
        </p:spPr>
        <p:txBody>
          <a:bodyPr/>
          <a:lstStyle/>
          <a:p>
            <a:r>
              <a:rPr lang="ro-RO" dirty="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3" name="Substituent text 2">
            <a:extLst>
              <a:ext uri="{FF2B5EF4-FFF2-40B4-BE49-F238E27FC236}">
                <a16:creationId xmlns:a16="http://schemas.microsoft.com/office/drawing/2014/main" id="{E12E716D-C21D-49B4-77A3-1EFCD7B5C578}"/>
              </a:ext>
            </a:extLst>
          </p:cNvPr>
          <p:cNvSpPr>
            <a:spLocks noGrp="1"/>
          </p:cNvSpPr>
          <p:nvPr>
            <p:ph type="body" idx="1"/>
          </p:nvPr>
        </p:nvSpPr>
        <p:spPr/>
        <p:txBody>
          <a:bodyPr/>
          <a:lstStyle/>
          <a:p>
            <a:r>
              <a:rPr lang="ro-RO" b="1" dirty="0">
                <a:latin typeface="Calibri" panose="020F0502020204030204" pitchFamily="34" charset="0"/>
                <a:cs typeface="Calibri" panose="020F0502020204030204" pitchFamily="34" charset="0"/>
              </a:rPr>
              <a:t>IMPRIMANTĂ CU LASER</a:t>
            </a:r>
            <a:endParaRPr lang="en-US" b="1" dirty="0">
              <a:latin typeface="Calibri" panose="020F0502020204030204" pitchFamily="34" charset="0"/>
              <a:cs typeface="Calibri" panose="020F0502020204030204" pitchFamily="34" charset="0"/>
            </a:endParaRPr>
          </a:p>
        </p:txBody>
      </p:sp>
      <p:pic>
        <p:nvPicPr>
          <p:cNvPr id="7170" name="Picture 2" descr="Imprimanta laser monocrom HP LaserJet M110WE, A4, USB, Wi-Fi, HP+ Eligibil">
            <a:extLst>
              <a:ext uri="{FF2B5EF4-FFF2-40B4-BE49-F238E27FC236}">
                <a16:creationId xmlns:a16="http://schemas.microsoft.com/office/drawing/2014/main" id="{989F2C03-A42F-98FD-8ACD-08F677CD6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571500"/>
            <a:ext cx="5715000" cy="383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6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07915BA-9E3D-AAC4-DF88-F79E55F79D2D}"/>
              </a:ext>
            </a:extLst>
          </p:cNvPr>
          <p:cNvSpPr>
            <a:spLocks noGrp="1"/>
          </p:cNvSpPr>
          <p:nvPr>
            <p:ph type="title"/>
          </p:nvPr>
        </p:nvSpPr>
        <p:spPr/>
        <p:txBody>
          <a:bodyPr>
            <a:normAutofit/>
          </a:bodyPr>
          <a:lstStyle/>
          <a:p>
            <a:r>
              <a:rPr lang="en-US" sz="4000" b="1" dirty="0">
                <a:solidFill>
                  <a:srgbClr val="000000"/>
                </a:solidFill>
                <a:effectLst/>
                <a:latin typeface="Calibri" panose="020F0502020204030204" pitchFamily="34" charset="0"/>
                <a:ea typeface="Times New Roman" panose="02020603050405020304" pitchFamily="18" charset="0"/>
              </a:rPr>
              <a:t>SISTEME DE OPERARE PENTRU TELEFONUL MOBIL</a:t>
            </a:r>
            <a:endParaRPr lang="en-US" sz="4000" dirty="0"/>
          </a:p>
        </p:txBody>
      </p:sp>
      <p:sp>
        <p:nvSpPr>
          <p:cNvPr id="3" name="Substituent conținut 2">
            <a:extLst>
              <a:ext uri="{FF2B5EF4-FFF2-40B4-BE49-F238E27FC236}">
                <a16:creationId xmlns:a16="http://schemas.microsoft.com/office/drawing/2014/main" id="{FDD3B035-0BEA-FC7C-5CE5-C584BAF56189}"/>
              </a:ext>
            </a:extLst>
          </p:cNvPr>
          <p:cNvSpPr>
            <a:spLocks noGrp="1"/>
          </p:cNvSpPr>
          <p:nvPr>
            <p:ph idx="1"/>
          </p:nvPr>
        </p:nvSpPr>
        <p:spPr/>
        <p:txBody>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iOS</a:t>
            </a:r>
            <a:r>
              <a:rPr lang="en-US" sz="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Apple,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ofera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rapid update-</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software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putere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superioara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procesare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jocuri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aplicatii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Asa cum ii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spune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intalnit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folosit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dispozitivele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create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Apple.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Asta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inseamna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 iOS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tip „proprietary”,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adica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producatori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special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smartphone-urile/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dispozitivele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lor,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codurile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sursa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specificatiile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tehnice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 sunt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disponibile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publicului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Android</a:t>
            </a:r>
            <a:r>
              <a:rPr lang="en-US" sz="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punct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vedere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cotei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piata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sistemul</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Android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ramane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top,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fiind</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preferat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o mare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dintre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clientii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telefonie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mobila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asta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Google,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rulat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pe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tipuri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telefoane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tip „open source”,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putand</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folosit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modificat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restrictie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ro-RO" sz="1200" dirty="0">
                <a:latin typeface="Calibri" panose="020F0502020204030204" pitchFamily="34" charset="0"/>
                <a:ea typeface="Times New Roman" panose="02020603050405020304" pitchFamily="18" charset="0"/>
                <a:cs typeface="Times New Roman" panose="02020603050405020304" pitchFamily="18" charset="0"/>
              </a:rPr>
              <a:t> </a:t>
            </a:r>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Microsoft</a:t>
            </a:r>
            <a:r>
              <a:rPr lang="en-US" sz="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sus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vorbeam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tip „proprietary”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„open source”,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acum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de-a face cu un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tip „third party proprietary”. Ce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inseamna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lucru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licentiat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companii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software care nu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dispozitivele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hardware.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BlackBerry OS</a:t>
            </a:r>
            <a:r>
              <a:rPr lang="en-US" sz="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similar cu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Apple, in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sensul</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care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tipul</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„proprietary”,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adica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folosit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 smartphone-</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ul</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producator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Nicio</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surpriza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aici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Blackberry OS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folosit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telefoanele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BlackBerry.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intalnit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cauza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faptului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telefoane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raspandite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cum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acum</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cativa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0400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016525-A8D8-3698-027E-1726CC6AA613}"/>
              </a:ext>
            </a:extLst>
          </p:cNvPr>
          <p:cNvSpPr>
            <a:spLocks noGrp="1"/>
          </p:cNvSpPr>
          <p:nvPr>
            <p:ph type="title"/>
          </p:nvPr>
        </p:nvSpPr>
        <p:spPr/>
        <p:txBody>
          <a:bodyPr>
            <a:normAutofit/>
          </a:bodyPr>
          <a:lstStyle/>
          <a:p>
            <a:r>
              <a:rPr lang="en-US" sz="4000" b="1" dirty="0">
                <a:solidFill>
                  <a:srgbClr val="000000"/>
                </a:solidFill>
                <a:effectLst/>
                <a:latin typeface="Calibri" panose="020F0502020204030204" pitchFamily="34" charset="0"/>
                <a:ea typeface="Times New Roman" panose="02020603050405020304" pitchFamily="18" charset="0"/>
              </a:rPr>
              <a:t>SISTEME DE OPERARE PENTRU CALCULATOR SAU LAPTOP</a:t>
            </a:r>
            <a:endParaRPr lang="en-US" sz="4000" dirty="0"/>
          </a:p>
        </p:txBody>
      </p:sp>
      <p:sp>
        <p:nvSpPr>
          <p:cNvPr id="3" name="Substituent conținut 2">
            <a:extLst>
              <a:ext uri="{FF2B5EF4-FFF2-40B4-BE49-F238E27FC236}">
                <a16:creationId xmlns:a16="http://schemas.microsoft.com/office/drawing/2014/main" id="{F0CC1E04-7C0B-4AF9-6D06-4972912B754F}"/>
              </a:ext>
            </a:extLst>
          </p:cNvPr>
          <p:cNvSpPr>
            <a:spLocks noGrp="1"/>
          </p:cNvSpPr>
          <p:nvPr>
            <p:ph idx="1"/>
          </p:nvPr>
        </p:nvSpPr>
        <p:spPr/>
        <p:txBody>
          <a:bodyPr>
            <a:normAutofit fontScale="92500" lnSpcReduction="10000"/>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Linux</a:t>
            </a:r>
            <a:r>
              <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gandit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primele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computere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1969 (forma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Unix).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Teoretic</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chiar</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ci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fapt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nucleu</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(kernel)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asigura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legatura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dintre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hardware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software. Este un program open-source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descarcat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modificat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usurinta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gratuit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 are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nevoie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o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licenta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stabil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celelalte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cazul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care nu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stiai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afla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dintre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electrocasnicele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gadget-urile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acasa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terminale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 Linux – router-</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internet,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televizorul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smart,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frigiderul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smart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Windows </a:t>
            </a:r>
            <a:r>
              <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comparam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Linux cu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spune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urma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predominant pe PC-</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laptopuri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Microsoft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introdus</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prima data pe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piata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1985 (in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prezent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ajuns</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deja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versiunea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Usor</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usor</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Windows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inceput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domine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piata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intrecand</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chiar</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dispozitivele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 Mac 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Mac OS</a:t>
            </a:r>
            <a:r>
              <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(Mac Operating System) →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dezvoltat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Apple in 1984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folosit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primele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calculatoare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tip Macintosh.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folosirea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acestui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tip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computerele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create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Apple au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devenit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usor</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utilizat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MS-DOS.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Chrome OS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sistem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Google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care se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bazeaza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kernelul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Linux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acesta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suporta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principal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aplicatii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web).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Primul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laptop care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rulat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Chrome OS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Chromebook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lansat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031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79BD580-5443-56A6-A19A-ADF4994DF03C}"/>
              </a:ext>
            </a:extLst>
          </p:cNvPr>
          <p:cNvSpPr>
            <a:spLocks noGrp="1"/>
          </p:cNvSpPr>
          <p:nvPr>
            <p:ph type="title"/>
          </p:nvPr>
        </p:nvSpPr>
        <p:spPr/>
        <p:txBody>
          <a:bodyPr>
            <a:normAutofit fontScale="90000"/>
          </a:bodyPr>
          <a:lstStyle/>
          <a:p>
            <a:r>
              <a:rPr lang="en-US" sz="4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INSTALAREA, DEZINSTALAREA UNEI APLICA</a:t>
            </a:r>
            <a:r>
              <a:rPr lang="ro-RO" sz="4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Ț</a:t>
            </a:r>
            <a:r>
              <a:rPr lang="en-US" sz="4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II SOFT</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3" name="Substituent conținut 2">
            <a:extLst>
              <a:ext uri="{FF2B5EF4-FFF2-40B4-BE49-F238E27FC236}">
                <a16:creationId xmlns:a16="http://schemas.microsoft.com/office/drawing/2014/main" id="{E7384381-D540-4655-6813-45BF96DA39E7}"/>
              </a:ext>
            </a:extLst>
          </p:cNvPr>
          <p:cNvSpPr>
            <a:spLocks noGrp="1"/>
          </p:cNvSpPr>
          <p:nvPr>
            <p:ph idx="1"/>
          </p:nvPr>
        </p:nvSpPr>
        <p:spPr/>
        <p:txBody>
          <a:bodyPr>
            <a:normAutofit/>
          </a:bodyPr>
          <a:lstStyle/>
          <a:p>
            <a:pPr marL="0" marR="0" indent="457200" algn="just">
              <a:lnSpc>
                <a:spcPct val="107000"/>
              </a:lnSpc>
              <a:spcBef>
                <a:spcPts val="0"/>
              </a:spcBef>
              <a:spcAft>
                <a:spcPts val="800"/>
              </a:spcAft>
            </a:pP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instala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soft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trebui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introduceti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discheta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CD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unitatea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corespunzatoare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apoi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rulati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programul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instalare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executabil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obicei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sub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denumirea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Setup.exe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Dupa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pornirea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acestui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program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instalare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urmariti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derularea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acestuia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raspundeti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cererilor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care apar pe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ecran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Daca nu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folositi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anumit</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program,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elibera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hard disk-</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preferat</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dezinstalati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program.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Dezinstalarea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unui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program se face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caile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alegerea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functiei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Uninstall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aplicatiei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fereastra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Control Panel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selectati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Add or Remove Programs</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deschide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fereastra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dialog,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vizualizate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aplicatiile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instalate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dezinstala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program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butonul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Change/Remove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daca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nu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aveti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aplicatiei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respective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nici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optiune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Uninstall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nu se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afla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nici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fereastra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Add or Remove Programs,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atunci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puteti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sterge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ajutorul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comenzii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Delete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92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m se dezinstaleaza o aplicatie sau un program in Windows 10 - DeviceBox.ro">
            <a:extLst>
              <a:ext uri="{FF2B5EF4-FFF2-40B4-BE49-F238E27FC236}">
                <a16:creationId xmlns:a16="http://schemas.microsoft.com/office/drawing/2014/main" id="{CAC6DEDB-1D8E-4128-66F9-46F2D09B9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551" y="263611"/>
            <a:ext cx="8023654" cy="516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08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E6D6561-3679-BE8F-F692-1F4CA92FCFC1}"/>
              </a:ext>
            </a:extLst>
          </p:cNvPr>
          <p:cNvSpPr>
            <a:spLocks noGrp="1"/>
          </p:cNvSpPr>
          <p:nvPr>
            <p:ph type="title"/>
          </p:nvPr>
        </p:nvSpPr>
        <p:spPr/>
        <p:txBody>
          <a:bodyPr/>
          <a:lstStyle/>
          <a:p>
            <a:br>
              <a:rPr lang="ro-RO"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3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DESKTOP-UL SI FISIERELE</a:t>
            </a:r>
            <a:r>
              <a:rPr lang="ro-RO" sz="3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LUCRUL CU PICTOGRAMELE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D2F669D7-60E9-3100-C517-B5AACA56E34E}"/>
              </a:ext>
            </a:extLst>
          </p:cNvPr>
          <p:cNvSpPr>
            <a:spLocks noGrp="1"/>
          </p:cNvSpPr>
          <p:nvPr>
            <p:ph idx="1"/>
          </p:nvPr>
        </p:nvSpPr>
        <p:spPr/>
        <p:txBody>
          <a:bodyPr/>
          <a:lstStyle/>
          <a:p>
            <a:pPr marL="0" marR="0" indent="457200" algn="just">
              <a:lnSpc>
                <a:spcPct val="107000"/>
              </a:lnSpc>
              <a:spcBef>
                <a:spcPts val="0"/>
              </a:spcBef>
              <a:spcAft>
                <a:spcPts val="800"/>
              </a:spcAft>
            </a:pP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coletie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organizata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informatii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utilizate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calculator. Deci,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documentele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care le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creati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ajutorul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aplicatiilor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la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randul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lor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Sistemul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are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nevoie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instructiuni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functiona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instructiuni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memorate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tot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folder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loc in care se pot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stoca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Directoarele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folosite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stoca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mod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organizat</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Fiecare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director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reprezentat</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desktop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ferestre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intermediul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unor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mici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imagini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grafice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numite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icon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diferite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functie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tipul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fisierului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respectiv</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Atunci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cand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stergeti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anumite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ele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trimise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Recycle Bin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intr</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 cos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aruncati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ceea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credeti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 nu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trebuie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puteti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recupera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cazul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care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descoperiti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aveti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nevoie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acestea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Recycle Bin</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are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doua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tipuri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corespunzatoare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cazului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cand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cosul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gol</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cand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exista</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sterse</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indent="457200" algn="just">
              <a:lnSpc>
                <a:spcPct val="107000"/>
              </a:lnSpc>
              <a:spcBef>
                <a:spcPts val="0"/>
              </a:spcBef>
              <a:spcAft>
                <a:spcPts val="800"/>
              </a:spcAft>
            </a:pP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Selectarea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pictogramelor</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se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realizeaza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printr</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-un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al mouse-</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ului</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pozitionat</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imaginea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dorita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Pictograma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apare</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selectata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cu o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culoare</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mai</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inchisa</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obicei</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albastru</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inchis</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905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F7C0681-59DE-67CA-C360-9119C9B92AF4}"/>
              </a:ext>
            </a:extLst>
          </p:cNvPr>
          <p:cNvSpPr>
            <a:spLocks noGrp="1"/>
          </p:cNvSpPr>
          <p:nvPr>
            <p:ph type="title"/>
          </p:nvPr>
        </p:nvSpPr>
        <p:spPr/>
        <p:txBody>
          <a:bodyPr>
            <a:normAutofit/>
          </a:bodyPr>
          <a:lstStyle/>
          <a:p>
            <a:r>
              <a:rPr lang="en-US" sz="3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DESCHIDEREA UNUI FI</a:t>
            </a:r>
            <a:r>
              <a:rPr lang="ro-RO" sz="3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Ș</a:t>
            </a:r>
            <a:r>
              <a:rPr lang="en-US" sz="3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IER, DIRECTOR, APLICATIE DE PE DESKTOP</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Substituent conținut 2">
            <a:extLst>
              <a:ext uri="{FF2B5EF4-FFF2-40B4-BE49-F238E27FC236}">
                <a16:creationId xmlns:a16="http://schemas.microsoft.com/office/drawing/2014/main" id="{36D4AB3D-E5BA-0A9F-99B6-62C9621A282B}"/>
              </a:ext>
            </a:extLst>
          </p:cNvPr>
          <p:cNvSpPr>
            <a:spLocks noGrp="1"/>
          </p:cNvSpPr>
          <p:nvPr>
            <p:ph idx="1"/>
          </p:nvPr>
        </p:nvSpPr>
        <p:spPr/>
        <p:txBody>
          <a:bodyPr/>
          <a:lstStyle/>
          <a:p>
            <a:pPr marL="0" marR="0" indent="457200" algn="just">
              <a:lnSpc>
                <a:spcPct val="107000"/>
              </a:lnSpc>
              <a:spcBef>
                <a:spcPts val="0"/>
              </a:spcBef>
              <a:spcAft>
                <a:spcPts val="800"/>
              </a:spcAft>
            </a:pP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deschide</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director,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aplicatie</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existenta</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Desktop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aveti</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doua</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posibilitati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gn="just">
              <a:lnSpc>
                <a:spcPct val="107000"/>
              </a:lnSpc>
              <a:spcBef>
                <a:spcPts val="0"/>
              </a:spcBef>
              <a:spcAft>
                <a:spcPts val="800"/>
              </a:spcAft>
            </a:pPr>
            <a:endParaRPr lang="ro-RO"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dati</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dublu</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sau</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pe care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doriti</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sa</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il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deschideti</a:t>
            </a:r>
            <a:endParaRPr lang="en-US"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dati</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dreapta</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dorit</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si</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apoi</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alegeti</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meniul</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afisat</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optiunea</a:t>
            </a:r>
            <a:r>
              <a:rPr lang="en-US"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Open</a:t>
            </a:r>
            <a:endParaRPr lang="en-US"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5794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071C1B1-5F35-724A-E311-9339C72E42C3}"/>
              </a:ext>
            </a:extLst>
          </p:cNvPr>
          <p:cNvSpPr>
            <a:spLocks noGrp="1"/>
          </p:cNvSpPr>
          <p:nvPr>
            <p:ph type="title"/>
          </p:nvPr>
        </p:nvSpPr>
        <p:spPr/>
        <p:txBody>
          <a:bodyPr>
            <a:normAutofit/>
          </a:bodyPr>
          <a:lstStyle/>
          <a:p>
            <a:r>
              <a:rPr lang="ro-RO" sz="4000" b="1" dirty="0">
                <a:solidFill>
                  <a:srgbClr val="333333"/>
                </a:solidFill>
                <a:effectLst/>
                <a:latin typeface="Calibri" panose="020F0502020204030204" pitchFamily="34" charset="0"/>
                <a:ea typeface="Times New Roman" panose="02020603050405020304" pitchFamily="18" charset="0"/>
              </a:rPr>
              <a:t>LUCRUL CU FIȘIERELE</a:t>
            </a:r>
            <a:endParaRPr lang="en-US" sz="4000" dirty="0"/>
          </a:p>
        </p:txBody>
      </p:sp>
      <p:sp>
        <p:nvSpPr>
          <p:cNvPr id="3" name="Substituent conținut 2">
            <a:extLst>
              <a:ext uri="{FF2B5EF4-FFF2-40B4-BE49-F238E27FC236}">
                <a16:creationId xmlns:a16="http://schemas.microsoft.com/office/drawing/2014/main" id="{C50FD1E1-A6D0-1576-52AD-FB4FA637CFBA}"/>
              </a:ext>
            </a:extLst>
          </p:cNvPr>
          <p:cNvSpPr>
            <a:spLocks noGrp="1"/>
          </p:cNvSpPr>
          <p:nvPr>
            <p:ph idx="1"/>
          </p:nvPr>
        </p:nvSpPr>
        <p:spPr/>
        <p:txBody>
          <a:bodyPr/>
          <a:lstStyle/>
          <a:p>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aplicatiile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reprezentate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grafic</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ecran</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mici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Fiecare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program are o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unica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sale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astfel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incat</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acestea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poata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recunoscute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imediat</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modalitate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recunoastere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fisierelor</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dupa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extensia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acestora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800"/>
              </a:spcAft>
              <a:buFont typeface="Wingdings" panose="05000000000000000000" pitchFamily="2" charset="2"/>
              <a:buChar char="v"/>
            </a:pPr>
            <a:r>
              <a:rPr lang="en-US" sz="1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metoda</a:t>
            </a:r>
            <a:r>
              <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manuala</a:t>
            </a: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numarati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dvs</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fiecare</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800"/>
              </a:spcAft>
              <a:buFont typeface="Wingdings" panose="05000000000000000000" pitchFamily="2" charset="2"/>
              <a:buChar char="v"/>
            </a:pPr>
            <a:r>
              <a:rPr lang="en-US" sz="1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metoda</a:t>
            </a:r>
            <a:r>
              <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automata</a:t>
            </a: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oferita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sistemul</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selectati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doriti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stiti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cate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cuprinde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apoi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dreapta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el</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meniul</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aparut</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alegeti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functia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Properties</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Aceasta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functie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deschide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fereastra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proprietati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directorului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respectiv</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care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puteti</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vedea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numarul</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fisierelor</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existente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numarul</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subdirectoarelor</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dimensiunea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totala</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acestor</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a:t>
            </a:r>
            <a:r>
              <a:rPr lang="en-US" sz="1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238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385372-CE9E-44B3-3977-5E04900BEC4D}"/>
              </a:ext>
            </a:extLst>
          </p:cNvPr>
          <p:cNvSpPr>
            <a:spLocks noGrp="1"/>
          </p:cNvSpPr>
          <p:nvPr>
            <p:ph type="title"/>
          </p:nvPr>
        </p:nvSpPr>
        <p:spPr>
          <a:xfrm>
            <a:off x="1097280" y="286604"/>
            <a:ext cx="10058400" cy="1288326"/>
          </a:xfrm>
        </p:spPr>
        <p:txBody>
          <a:bodyPr/>
          <a:lstStyle/>
          <a:p>
            <a:r>
              <a:rPr lang="ro-RO" sz="4000" b="1"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TIPURI DE COMPUTERE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E2CC440F-A07A-3968-B473-7262680D2683}"/>
              </a:ext>
            </a:extLst>
          </p:cNvPr>
          <p:cNvSpPr>
            <a:spLocks noGrp="1"/>
          </p:cNvSpPr>
          <p:nvPr>
            <p:ph idx="1"/>
          </p:nvPr>
        </p:nvSpPr>
        <p:spPr>
          <a:xfrm>
            <a:off x="1037968" y="2108201"/>
            <a:ext cx="10117712" cy="4000512"/>
          </a:xfrm>
        </p:spPr>
        <p:txBody>
          <a:bodyPr/>
          <a:lstStyle/>
          <a:p>
            <a:pPr>
              <a:buFont typeface="Wingdings" panose="05000000000000000000" pitchFamily="2" charset="2"/>
              <a:buChar char="v"/>
            </a:pPr>
            <a:r>
              <a:rPr lang="ro-RO" sz="1800" b="1"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Computere desktop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12" descr="Imagine a unui computer desktop">
            <a:extLst>
              <a:ext uri="{FF2B5EF4-FFF2-40B4-BE49-F238E27FC236}">
                <a16:creationId xmlns:a16="http://schemas.microsoft.com/office/drawing/2014/main" id="{88C2AA13-6B0F-4D76-22B1-78D6973CAE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185086"/>
            <a:ext cx="2318436" cy="1497228"/>
          </a:xfrm>
          <a:prstGeom prst="rect">
            <a:avLst/>
          </a:prstGeom>
          <a:noFill/>
          <a:ln>
            <a:noFill/>
          </a:ln>
        </p:spPr>
      </p:pic>
      <p:sp>
        <p:nvSpPr>
          <p:cNvPr id="8" name="CasetăText 7">
            <a:extLst>
              <a:ext uri="{FF2B5EF4-FFF2-40B4-BE49-F238E27FC236}">
                <a16:creationId xmlns:a16="http://schemas.microsoft.com/office/drawing/2014/main" id="{516A126C-0A75-324F-D999-5F57B790D5FC}"/>
              </a:ext>
            </a:extLst>
          </p:cNvPr>
          <p:cNvSpPr txBox="1"/>
          <p:nvPr/>
        </p:nvSpPr>
        <p:spPr>
          <a:xfrm>
            <a:off x="1097280" y="3246393"/>
            <a:ext cx="2197855" cy="369332"/>
          </a:xfrm>
          <a:prstGeom prst="rect">
            <a:avLst/>
          </a:prstGeom>
          <a:noFill/>
        </p:spPr>
        <p:txBody>
          <a:bodyPr wrap="square">
            <a:spAutoFit/>
          </a:bodyPr>
          <a:lstStyle/>
          <a:p>
            <a:pPr marL="285750" indent="-285750">
              <a:buFont typeface="Wingdings" panose="05000000000000000000" pitchFamily="2" charset="2"/>
              <a:buChar char="v"/>
            </a:pPr>
            <a:r>
              <a:rPr lang="ro-RO" sz="1800" b="1" i="1" dirty="0">
                <a:solidFill>
                  <a:srgbClr val="171717"/>
                </a:solidFill>
                <a:effectLst/>
                <a:latin typeface="Calibri" panose="020F0502020204030204" pitchFamily="34" charset="0"/>
                <a:ea typeface="Times New Roman" panose="02020603050405020304" pitchFamily="18" charset="0"/>
              </a:rPr>
              <a:t>Laptopuri</a:t>
            </a:r>
            <a:endParaRPr lang="en-US" dirty="0"/>
          </a:p>
        </p:txBody>
      </p:sp>
      <p:pic>
        <p:nvPicPr>
          <p:cNvPr id="9" name="12" descr="Imagine a unui computer laptop">
            <a:extLst>
              <a:ext uri="{FF2B5EF4-FFF2-40B4-BE49-F238E27FC236}">
                <a16:creationId xmlns:a16="http://schemas.microsoft.com/office/drawing/2014/main" id="{17FD2839-EBDF-CCD9-F101-57B789554B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9742" y="3254085"/>
            <a:ext cx="2828925" cy="1598140"/>
          </a:xfrm>
          <a:prstGeom prst="rect">
            <a:avLst/>
          </a:prstGeom>
          <a:noFill/>
          <a:ln>
            <a:noFill/>
          </a:ln>
        </p:spPr>
      </p:pic>
      <p:sp>
        <p:nvSpPr>
          <p:cNvPr id="11" name="CasetăText 10">
            <a:extLst>
              <a:ext uri="{FF2B5EF4-FFF2-40B4-BE49-F238E27FC236}">
                <a16:creationId xmlns:a16="http://schemas.microsoft.com/office/drawing/2014/main" id="{1D4F7C73-F445-8CAA-2D81-52A6D824F584}"/>
              </a:ext>
            </a:extLst>
          </p:cNvPr>
          <p:cNvSpPr txBox="1"/>
          <p:nvPr/>
        </p:nvSpPr>
        <p:spPr>
          <a:xfrm flipH="1">
            <a:off x="634314" y="5462382"/>
            <a:ext cx="2413687" cy="646331"/>
          </a:xfrm>
          <a:prstGeom prst="rect">
            <a:avLst/>
          </a:prstGeom>
          <a:noFill/>
        </p:spPr>
        <p:txBody>
          <a:bodyPr wrap="square">
            <a:spAutoFit/>
          </a:bodyPr>
          <a:lstStyle/>
          <a:p>
            <a:pPr marL="742950" lvl="1" indent="-285750">
              <a:buFont typeface="Wingdings" panose="05000000000000000000" pitchFamily="2" charset="2"/>
              <a:buChar char="v"/>
            </a:pPr>
            <a:r>
              <a:rPr lang="ro-RO" b="1" i="1" dirty="0">
                <a:solidFill>
                  <a:srgbClr val="171717"/>
                </a:solidFill>
                <a:effectLst/>
                <a:latin typeface="Calibri" panose="020F0502020204030204" pitchFamily="34" charset="0"/>
                <a:ea typeface="Times New Roman" panose="02020603050405020304" pitchFamily="18" charset="0"/>
              </a:rPr>
              <a:t>Computere portabile</a:t>
            </a:r>
            <a:endParaRPr lang="en-US" dirty="0"/>
          </a:p>
        </p:txBody>
      </p:sp>
      <p:pic>
        <p:nvPicPr>
          <p:cNvPr id="12" name="12" descr="Imagine a unui computer miniatura">
            <a:extLst>
              <a:ext uri="{FF2B5EF4-FFF2-40B4-BE49-F238E27FC236}">
                <a16:creationId xmlns:a16="http://schemas.microsoft.com/office/drawing/2014/main" id="{0288D724-AFCD-AA15-1E7E-320B86B5EA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454" y="4646141"/>
            <a:ext cx="1524000" cy="1367481"/>
          </a:xfrm>
          <a:prstGeom prst="rect">
            <a:avLst/>
          </a:prstGeom>
          <a:noFill/>
          <a:ln>
            <a:noFill/>
          </a:ln>
        </p:spPr>
      </p:pic>
    </p:spTree>
    <p:extLst>
      <p:ext uri="{BB962C8B-B14F-4D97-AF65-F5344CB8AC3E}">
        <p14:creationId xmlns:p14="http://schemas.microsoft.com/office/powerpoint/2010/main" val="291206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m sa combini mai multe fisiere Word in unul singur? – parfumuldeazi">
            <a:extLst>
              <a:ext uri="{FF2B5EF4-FFF2-40B4-BE49-F238E27FC236}">
                <a16:creationId xmlns:a16="http://schemas.microsoft.com/office/drawing/2014/main" id="{514C0A47-4330-DE1B-2150-851760AE6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742" y="815546"/>
            <a:ext cx="6680886" cy="469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58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D52ECF8-6354-EF38-CB9A-EFB573D631A9}"/>
              </a:ext>
            </a:extLst>
          </p:cNvPr>
          <p:cNvSpPr>
            <a:spLocks noGrp="1"/>
          </p:cNvSpPr>
          <p:nvPr>
            <p:ph type="title"/>
          </p:nvPr>
        </p:nvSpPr>
        <p:spPr/>
        <p:txBody>
          <a:bodyPr>
            <a:normAutofit/>
          </a:bodyPr>
          <a:lstStyle/>
          <a:p>
            <a:r>
              <a:rPr lang="en-US" sz="3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REFACERA FI</a:t>
            </a:r>
            <a:r>
              <a:rPr lang="ro-RO" sz="3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Ș</a:t>
            </a:r>
            <a:r>
              <a:rPr lang="en-US" sz="3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IERELOR </a:t>
            </a:r>
            <a:r>
              <a:rPr lang="ro-RO" sz="3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Ș</a:t>
            </a:r>
            <a:r>
              <a:rPr lang="en-US" sz="3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TERSE DIN RECYCLE BIN</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Substituent conținut 2">
            <a:extLst>
              <a:ext uri="{FF2B5EF4-FFF2-40B4-BE49-F238E27FC236}">
                <a16:creationId xmlns:a16="http://schemas.microsoft.com/office/drawing/2014/main" id="{DA538653-0B8E-DD34-3B01-94750CFAF512}"/>
              </a:ext>
            </a:extLst>
          </p:cNvPr>
          <p:cNvSpPr>
            <a:spLocks noGrp="1"/>
          </p:cNvSpPr>
          <p:nvPr>
            <p:ph idx="1"/>
          </p:nvPr>
        </p:nvSpPr>
        <p:spPr/>
        <p:txBody>
          <a:bodyPr/>
          <a:lstStyle/>
          <a:p>
            <a:pPr marL="0" marR="0" indent="457200" algn="just">
              <a:lnSpc>
                <a:spcPct val="107000"/>
              </a:lnSpc>
              <a:spcBef>
                <a:spcPts val="0"/>
              </a:spcBef>
              <a:spcAft>
                <a:spcPts val="800"/>
              </a:spcAft>
            </a:pP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Daca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ati</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sters</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greseala</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care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mai</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aveati</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nevoie</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sistemul</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operare</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ofera</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posibilitatea</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recupera</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sters</a:t>
            </a:r>
            <a:r>
              <a:rPr lang="ro-RO" sz="20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20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din Recycle Bin</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-cu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ajutorul</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ferestrei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Explorer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deschideti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Recycle Bin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selectati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care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doriti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il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recuperati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apoi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apasati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butonul</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Restore</a:t>
            </a:r>
            <a:r>
              <a:rPr lang="en-US" sz="2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adus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locul</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care se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afla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atunci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cand a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sters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800"/>
              </a:spcAft>
            </a:pP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recupera</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toate</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existente</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Recycle Bin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apasati</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butonul</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Restore All</a:t>
            </a:r>
            <a:r>
              <a:rPr lang="en-US" sz="2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b="1" i="1" dirty="0">
                <a:solidFill>
                  <a:srgbClr val="00B050"/>
                </a:solidFill>
                <a:effectLst/>
                <a:latin typeface="Calibri" panose="020F0502020204030204" pitchFamily="34" charset="0"/>
                <a:ea typeface="Times New Roman" panose="02020603050405020304" pitchFamily="18" charset="0"/>
              </a:rPr>
              <a:t>ATUNCI CAND ALEGETI SA GOLITI RECYCLE BIN TREBUIE SA FITI FOARTE SIGURI CA NU MAI AVETI NEVOIE DE FISIERELE LA CARE RENUNTATI, DEOARECE ODATA STERSE DIN RECYCLE BIN ELE NU MAI POT FI RECUPERATE</a:t>
            </a:r>
            <a:endParaRPr lang="en-US" b="1" i="1" dirty="0">
              <a:solidFill>
                <a:srgbClr val="00B050"/>
              </a:solidFill>
            </a:endParaRPr>
          </a:p>
        </p:txBody>
      </p:sp>
    </p:spTree>
    <p:extLst>
      <p:ext uri="{BB962C8B-B14F-4D97-AF65-F5344CB8AC3E}">
        <p14:creationId xmlns:p14="http://schemas.microsoft.com/office/powerpoint/2010/main" val="77712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BC83DFC-A02A-BA27-79DF-7BEA8B7D171A}"/>
              </a:ext>
            </a:extLst>
          </p:cNvPr>
          <p:cNvSpPr>
            <a:spLocks noGrp="1"/>
          </p:cNvSpPr>
          <p:nvPr>
            <p:ph type="title"/>
          </p:nvPr>
        </p:nvSpPr>
        <p:spPr/>
        <p:txBody>
          <a:bodyPr>
            <a:normAutofit/>
          </a:bodyPr>
          <a:lstStyle/>
          <a:p>
            <a:r>
              <a:rPr lang="en-US" sz="4000" b="1" dirty="0">
                <a:solidFill>
                  <a:srgbClr val="333333"/>
                </a:solidFill>
                <a:effectLst/>
                <a:latin typeface="Calibri" panose="020F0502020204030204" pitchFamily="34" charset="0"/>
                <a:ea typeface="Times New Roman" panose="02020603050405020304" pitchFamily="18" charset="0"/>
              </a:rPr>
              <a:t>ARHIVARE,&amp; PRINTAREA DOCUMENTELOR</a:t>
            </a:r>
            <a:endParaRPr lang="en-US" sz="4000" dirty="0"/>
          </a:p>
        </p:txBody>
      </p:sp>
      <p:sp>
        <p:nvSpPr>
          <p:cNvPr id="3" name="Substituent conținut 2">
            <a:extLst>
              <a:ext uri="{FF2B5EF4-FFF2-40B4-BE49-F238E27FC236}">
                <a16:creationId xmlns:a16="http://schemas.microsoft.com/office/drawing/2014/main" id="{21375934-F8EF-9609-7F79-EC543972B6C3}"/>
              </a:ext>
            </a:extLst>
          </p:cNvPr>
          <p:cNvSpPr>
            <a:spLocks noGrp="1"/>
          </p:cNvSpPr>
          <p:nvPr>
            <p:ph idx="1"/>
          </p:nvPr>
        </p:nvSpPr>
        <p:spPr/>
        <p:txBody>
          <a:bodyPr/>
          <a:lstStyle/>
          <a:p>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ocupa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putin</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spatiun</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se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Arhivarea</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fisierelor</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modalitate</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 reduce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dimensiunile</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acestuia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trebuie</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program special cum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fi: </a:t>
            </a:r>
            <a:r>
              <a:rPr lang="en-US"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WinRar</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WinZip, </a:t>
            </a:r>
            <a:r>
              <a:rPr lang="en-US"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WinAce</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ro-RO" sz="2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600" i="1" dirty="0" err="1">
                <a:solidFill>
                  <a:srgbClr val="333333"/>
                </a:solidFill>
                <a:effectLst/>
                <a:latin typeface="Calibri" panose="020F0502020204030204" pitchFamily="34" charset="0"/>
                <a:ea typeface="Times New Roman" panose="02020603050405020304" pitchFamily="18" charset="0"/>
              </a:rPr>
              <a:t>Pentru</a:t>
            </a:r>
            <a:r>
              <a:rPr lang="en-US" sz="1600" i="1" dirty="0">
                <a:solidFill>
                  <a:srgbClr val="333333"/>
                </a:solidFill>
                <a:effectLst/>
                <a:latin typeface="Calibri" panose="020F0502020204030204" pitchFamily="34" charset="0"/>
                <a:ea typeface="Times New Roman" panose="02020603050405020304" pitchFamily="18" charset="0"/>
              </a:rPr>
              <a:t> a </a:t>
            </a:r>
            <a:r>
              <a:rPr lang="en-US" sz="1600" i="1" dirty="0" err="1">
                <a:solidFill>
                  <a:srgbClr val="333333"/>
                </a:solidFill>
                <a:effectLst/>
                <a:latin typeface="Calibri" panose="020F0502020204030204" pitchFamily="34" charset="0"/>
                <a:ea typeface="Times New Roman" panose="02020603050405020304" pitchFamily="18" charset="0"/>
              </a:rPr>
              <a:t>arhiva</a:t>
            </a:r>
            <a:r>
              <a:rPr lang="en-US" sz="1600" i="1" dirty="0">
                <a:solidFill>
                  <a:srgbClr val="333333"/>
                </a:solidFill>
                <a:effectLst/>
                <a:latin typeface="Calibri" panose="020F0502020204030204" pitchFamily="34" charset="0"/>
                <a:ea typeface="Times New Roman" panose="02020603050405020304" pitchFamily="18" charset="0"/>
              </a:rPr>
              <a:t> un </a:t>
            </a:r>
            <a:r>
              <a:rPr lang="en-US" sz="1600" i="1" dirty="0" err="1">
                <a:solidFill>
                  <a:srgbClr val="333333"/>
                </a:solidFill>
                <a:effectLst/>
                <a:latin typeface="Calibri" panose="020F0502020204030204" pitchFamily="34" charset="0"/>
                <a:ea typeface="Times New Roman" panose="02020603050405020304" pitchFamily="18" charset="0"/>
              </a:rPr>
              <a:t>fisier</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trebuie</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sa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pornim</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mai</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intai</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aplicatia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respectiva</a:t>
            </a:r>
            <a:r>
              <a:rPr lang="en-US" sz="1600" i="1" dirty="0">
                <a:solidFill>
                  <a:srgbClr val="333333"/>
                </a:solidFill>
                <a:effectLst/>
                <a:latin typeface="Calibri" panose="020F0502020204030204" pitchFamily="34" charset="0"/>
                <a:ea typeface="Times New Roman" panose="02020603050405020304" pitchFamily="18" charset="0"/>
              </a:rPr>
              <a:t> din </a:t>
            </a:r>
            <a:r>
              <a:rPr lang="en-US" sz="1600" i="1" dirty="0" err="1">
                <a:solidFill>
                  <a:srgbClr val="333333"/>
                </a:solidFill>
                <a:effectLst/>
                <a:latin typeface="Calibri" panose="020F0502020204030204" pitchFamily="34" charset="0"/>
                <a:ea typeface="Times New Roman" panose="02020603050405020304" pitchFamily="18" charset="0"/>
              </a:rPr>
              <a:t>meniul</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b="1" i="1" dirty="0">
                <a:solidFill>
                  <a:srgbClr val="333333"/>
                </a:solidFill>
                <a:effectLst/>
                <a:latin typeface="Calibri" panose="020F0502020204030204" pitchFamily="34" charset="0"/>
                <a:ea typeface="Times New Roman" panose="02020603050405020304" pitchFamily="18" charset="0"/>
              </a:rPr>
              <a:t>Start-Program</a:t>
            </a:r>
            <a:r>
              <a:rPr lang="en-US" sz="1600" i="1" dirty="0">
                <a:solidFill>
                  <a:srgbClr val="333333"/>
                </a:solidFill>
                <a:effectLst/>
                <a:latin typeface="Calibri" panose="020F0502020204030204" pitchFamily="34" charset="0"/>
                <a:ea typeface="Times New Roman" panose="02020603050405020304" pitchFamily="18" charset="0"/>
              </a:rPr>
              <a:t>-</a:t>
            </a:r>
            <a:r>
              <a:rPr lang="en-US" sz="1600" b="1" i="1" dirty="0" err="1">
                <a:solidFill>
                  <a:srgbClr val="333333"/>
                </a:solidFill>
                <a:effectLst/>
                <a:latin typeface="Calibri" panose="020F0502020204030204" pitchFamily="34" charset="0"/>
                <a:ea typeface="Times New Roman" panose="02020603050405020304" pitchFamily="18" charset="0"/>
              </a:rPr>
              <a:t>Arhivator</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Aceasta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functie</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va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deschide</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fereastra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aplicatiei</a:t>
            </a:r>
            <a:r>
              <a:rPr lang="en-US" sz="1600" i="1" dirty="0">
                <a:solidFill>
                  <a:srgbClr val="333333"/>
                </a:solidFill>
                <a:effectLst/>
                <a:latin typeface="Calibri" panose="020F0502020204030204" pitchFamily="34" charset="0"/>
                <a:ea typeface="Times New Roman" panose="02020603050405020304" pitchFamily="18" charset="0"/>
              </a:rPr>
              <a:t> de </a:t>
            </a:r>
            <a:r>
              <a:rPr lang="en-US" sz="1600" i="1" dirty="0" err="1">
                <a:solidFill>
                  <a:srgbClr val="333333"/>
                </a:solidFill>
                <a:effectLst/>
                <a:latin typeface="Calibri" panose="020F0502020204030204" pitchFamily="34" charset="0"/>
                <a:ea typeface="Times New Roman" panose="02020603050405020304" pitchFamily="18" charset="0"/>
              </a:rPr>
              <a:t>arhivare</a:t>
            </a:r>
            <a:r>
              <a:rPr lang="en-US" sz="1600" i="1" dirty="0">
                <a:solidFill>
                  <a:srgbClr val="333333"/>
                </a:solidFill>
                <a:effectLst/>
                <a:latin typeface="Calibri" panose="020F0502020204030204" pitchFamily="34" charset="0"/>
                <a:ea typeface="Times New Roman" panose="02020603050405020304" pitchFamily="18" charset="0"/>
              </a:rPr>
              <a:t>. In </a:t>
            </a:r>
            <a:r>
              <a:rPr lang="en-US" sz="1600" i="1" dirty="0" err="1">
                <a:solidFill>
                  <a:srgbClr val="333333"/>
                </a:solidFill>
                <a:effectLst/>
                <a:latin typeface="Calibri" panose="020F0502020204030204" pitchFamily="34" charset="0"/>
                <a:ea typeface="Times New Roman" panose="02020603050405020304" pitchFamily="18" charset="0"/>
              </a:rPr>
              <a:t>cadrul</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acestei</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ferestre</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vom</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gasi</a:t>
            </a:r>
            <a:r>
              <a:rPr lang="en-US" sz="1600" i="1" dirty="0">
                <a:solidFill>
                  <a:srgbClr val="333333"/>
                </a:solidFill>
                <a:effectLst/>
                <a:latin typeface="Calibri" panose="020F0502020204030204" pitchFamily="34" charset="0"/>
                <a:ea typeface="Times New Roman" panose="02020603050405020304" pitchFamily="18" charset="0"/>
              </a:rPr>
              <a:t>, in general, un </a:t>
            </a:r>
            <a:r>
              <a:rPr lang="en-US" sz="1600" i="1" dirty="0" err="1">
                <a:solidFill>
                  <a:srgbClr val="333333"/>
                </a:solidFill>
                <a:effectLst/>
                <a:latin typeface="Calibri" panose="020F0502020204030204" pitchFamily="34" charset="0"/>
                <a:ea typeface="Times New Roman" panose="02020603050405020304" pitchFamily="18" charset="0"/>
              </a:rPr>
              <a:t>buton</a:t>
            </a:r>
            <a:r>
              <a:rPr lang="en-US" sz="1600" i="1" dirty="0">
                <a:solidFill>
                  <a:srgbClr val="333333"/>
                </a:solidFill>
                <a:effectLst/>
                <a:latin typeface="Calibri" panose="020F0502020204030204" pitchFamily="34" charset="0"/>
                <a:ea typeface="Times New Roman" panose="02020603050405020304" pitchFamily="18" charset="0"/>
              </a:rPr>
              <a:t> de </a:t>
            </a:r>
            <a:r>
              <a:rPr lang="en-US" sz="1600" i="1" dirty="0" err="1">
                <a:solidFill>
                  <a:srgbClr val="333333"/>
                </a:solidFill>
                <a:effectLst/>
                <a:latin typeface="Calibri" panose="020F0502020204030204" pitchFamily="34" charset="0"/>
                <a:ea typeface="Times New Roman" panose="02020603050405020304" pitchFamily="18" charset="0"/>
              </a:rPr>
              <a:t>adaugare</a:t>
            </a:r>
            <a:r>
              <a:rPr lang="en-US" sz="1600" i="1" dirty="0">
                <a:solidFill>
                  <a:srgbClr val="333333"/>
                </a:solidFill>
                <a:effectLst/>
                <a:latin typeface="Calibri" panose="020F0502020204030204" pitchFamily="34" charset="0"/>
                <a:ea typeface="Times New Roman" panose="02020603050405020304" pitchFamily="18" charset="0"/>
              </a:rPr>
              <a:t> de </a:t>
            </a:r>
            <a:r>
              <a:rPr lang="en-US" sz="1600" i="1" dirty="0" err="1">
                <a:solidFill>
                  <a:srgbClr val="333333"/>
                </a:solidFill>
                <a:effectLst/>
                <a:latin typeface="Calibri" panose="020F0502020204030204" pitchFamily="34" charset="0"/>
                <a:ea typeface="Times New Roman" panose="02020603050405020304" pitchFamily="18" charset="0"/>
              </a:rPr>
              <a:t>fisiere</a:t>
            </a:r>
            <a:r>
              <a:rPr lang="en-US" sz="1600" i="1" dirty="0">
                <a:solidFill>
                  <a:srgbClr val="333333"/>
                </a:solidFill>
                <a:effectLst/>
                <a:latin typeface="Calibri" panose="020F0502020204030204" pitchFamily="34" charset="0"/>
                <a:ea typeface="Times New Roman" panose="02020603050405020304" pitchFamily="18" charset="0"/>
              </a:rPr>
              <a:t> la </a:t>
            </a:r>
            <a:r>
              <a:rPr lang="en-US" sz="1600" i="1" dirty="0" err="1">
                <a:solidFill>
                  <a:srgbClr val="333333"/>
                </a:solidFill>
                <a:effectLst/>
                <a:latin typeface="Calibri" panose="020F0502020204030204" pitchFamily="34" charset="0"/>
                <a:ea typeface="Times New Roman" panose="02020603050405020304" pitchFamily="18" charset="0"/>
              </a:rPr>
              <a:t>arhiva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noastra</a:t>
            </a:r>
            <a:r>
              <a:rPr lang="en-US" sz="1600" i="1" dirty="0">
                <a:solidFill>
                  <a:srgbClr val="333333"/>
                </a:solidFill>
                <a:effectLst/>
                <a:latin typeface="Calibri" panose="020F0502020204030204" pitchFamily="34" charset="0"/>
                <a:ea typeface="Times New Roman" panose="02020603050405020304" pitchFamily="18" charset="0"/>
              </a:rPr>
              <a:t>, o </a:t>
            </a:r>
            <a:r>
              <a:rPr lang="en-US" sz="1600" i="1" dirty="0" err="1">
                <a:solidFill>
                  <a:srgbClr val="333333"/>
                </a:solidFill>
                <a:effectLst/>
                <a:latin typeface="Calibri" panose="020F0502020204030204" pitchFamily="34" charset="0"/>
                <a:ea typeface="Times New Roman" panose="02020603050405020304" pitchFamily="18" charset="0"/>
              </a:rPr>
              <a:t>caseta</a:t>
            </a:r>
            <a:r>
              <a:rPr lang="en-US" sz="1600" i="1" dirty="0">
                <a:solidFill>
                  <a:srgbClr val="333333"/>
                </a:solidFill>
                <a:effectLst/>
                <a:latin typeface="Calibri" panose="020F0502020204030204" pitchFamily="34" charset="0"/>
                <a:ea typeface="Times New Roman" panose="02020603050405020304" pitchFamily="18" charset="0"/>
              </a:rPr>
              <a:t> in care </a:t>
            </a:r>
            <a:r>
              <a:rPr lang="en-US" sz="1600" i="1" dirty="0" err="1">
                <a:solidFill>
                  <a:srgbClr val="333333"/>
                </a:solidFill>
                <a:effectLst/>
                <a:latin typeface="Calibri" panose="020F0502020204030204" pitchFamily="34" charset="0"/>
                <a:ea typeface="Times New Roman" panose="02020603050405020304" pitchFamily="18" charset="0"/>
              </a:rPr>
              <a:t>vom</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putea</a:t>
            </a:r>
            <a:r>
              <a:rPr lang="en-US" sz="1600" i="1" dirty="0">
                <a:solidFill>
                  <a:srgbClr val="333333"/>
                </a:solidFill>
                <a:effectLst/>
                <a:latin typeface="Calibri" panose="020F0502020204030204" pitchFamily="34" charset="0"/>
                <a:ea typeface="Times New Roman" panose="02020603050405020304" pitchFamily="18" charset="0"/>
              </a:rPr>
              <a:t> da un </a:t>
            </a:r>
            <a:r>
              <a:rPr lang="en-US" sz="1600" i="1" dirty="0" err="1">
                <a:solidFill>
                  <a:srgbClr val="333333"/>
                </a:solidFill>
                <a:effectLst/>
                <a:latin typeface="Calibri" panose="020F0502020204030204" pitchFamily="34" charset="0"/>
                <a:ea typeface="Times New Roman" panose="02020603050405020304" pitchFamily="18" charset="0"/>
              </a:rPr>
              <a:t>nume</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arhivei</a:t>
            </a:r>
            <a:r>
              <a:rPr lang="en-US" sz="1600" i="1" dirty="0">
                <a:solidFill>
                  <a:srgbClr val="333333"/>
                </a:solidFill>
                <a:effectLst/>
                <a:latin typeface="Calibri" panose="020F0502020204030204" pitchFamily="34" charset="0"/>
                <a:ea typeface="Times New Roman" panose="02020603050405020304" pitchFamily="18" charset="0"/>
              </a:rPr>
              <a:t> pe care o cream, rata de </a:t>
            </a:r>
            <a:r>
              <a:rPr lang="en-US" sz="1600" i="1" dirty="0" err="1">
                <a:solidFill>
                  <a:srgbClr val="333333"/>
                </a:solidFill>
                <a:effectLst/>
                <a:latin typeface="Calibri" panose="020F0502020204030204" pitchFamily="34" charset="0"/>
                <a:ea typeface="Times New Roman" panose="02020603050405020304" pitchFamily="18" charset="0"/>
              </a:rPr>
              <a:t>compresie</a:t>
            </a:r>
            <a:r>
              <a:rPr lang="en-US" sz="1600" i="1" dirty="0">
                <a:solidFill>
                  <a:srgbClr val="333333"/>
                </a:solidFill>
                <a:effectLst/>
                <a:latin typeface="Calibri" panose="020F0502020204030204" pitchFamily="34" charset="0"/>
                <a:ea typeface="Times New Roman" panose="02020603050405020304" pitchFamily="18" charset="0"/>
              </a:rPr>
              <a:t> a </a:t>
            </a:r>
            <a:r>
              <a:rPr lang="en-US" sz="1600" i="1" dirty="0" err="1">
                <a:solidFill>
                  <a:srgbClr val="333333"/>
                </a:solidFill>
                <a:effectLst/>
                <a:latin typeface="Calibri" panose="020F0502020204030204" pitchFamily="34" charset="0"/>
                <a:ea typeface="Times New Roman" panose="02020603050405020304" pitchFamily="18" charset="0"/>
              </a:rPr>
              <a:t>arhivei</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daca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activam</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sau</a:t>
            </a:r>
            <a:r>
              <a:rPr lang="en-US" sz="1600" i="1" dirty="0">
                <a:solidFill>
                  <a:srgbClr val="333333"/>
                </a:solidFill>
                <a:effectLst/>
                <a:latin typeface="Calibri" panose="020F0502020204030204" pitchFamily="34" charset="0"/>
                <a:ea typeface="Times New Roman" panose="02020603050405020304" pitchFamily="18" charset="0"/>
              </a:rPr>
              <a:t> nu </a:t>
            </a:r>
            <a:r>
              <a:rPr lang="en-US" sz="1600" i="1" dirty="0" err="1">
                <a:solidFill>
                  <a:srgbClr val="333333"/>
                </a:solidFill>
                <a:effectLst/>
                <a:latin typeface="Calibri" panose="020F0502020204030204" pitchFamily="34" charset="0"/>
                <a:ea typeface="Times New Roman" panose="02020603050405020304" pitchFamily="18" charset="0"/>
              </a:rPr>
              <a:t>optiunea</a:t>
            </a:r>
            <a:r>
              <a:rPr lang="en-US" sz="1600" i="1" dirty="0">
                <a:solidFill>
                  <a:srgbClr val="333333"/>
                </a:solidFill>
                <a:effectLst/>
                <a:latin typeface="Calibri" panose="020F0502020204030204" pitchFamily="34" charset="0"/>
                <a:ea typeface="Times New Roman" panose="02020603050405020304" pitchFamily="18" charset="0"/>
              </a:rPr>
              <a:t> de </a:t>
            </a:r>
            <a:r>
              <a:rPr lang="en-US" sz="1600" i="1" dirty="0" err="1">
                <a:solidFill>
                  <a:srgbClr val="333333"/>
                </a:solidFill>
                <a:effectLst/>
                <a:latin typeface="Calibri" panose="020F0502020204030204" pitchFamily="34" charset="0"/>
                <a:ea typeface="Times New Roman" panose="02020603050405020304" pitchFamily="18" charset="0"/>
              </a:rPr>
              <a:t>arhiva</a:t>
            </a:r>
            <a:r>
              <a:rPr lang="en-US" sz="1600" i="1" dirty="0">
                <a:solidFill>
                  <a:srgbClr val="333333"/>
                </a:solidFill>
                <a:effectLst/>
                <a:latin typeface="Calibri" panose="020F0502020204030204" pitchFamily="34" charset="0"/>
                <a:ea typeface="Times New Roman" panose="02020603050405020304" pitchFamily="18" charset="0"/>
              </a:rPr>
              <a:t> </a:t>
            </a:r>
            <a:r>
              <a:rPr lang="en-US" sz="1600" i="1" dirty="0" err="1">
                <a:solidFill>
                  <a:srgbClr val="333333"/>
                </a:solidFill>
                <a:effectLst/>
                <a:latin typeface="Calibri" panose="020F0502020204030204" pitchFamily="34" charset="0"/>
                <a:ea typeface="Times New Roman" panose="02020603050405020304" pitchFamily="18" charset="0"/>
              </a:rPr>
              <a:t>executabila</a:t>
            </a:r>
            <a:r>
              <a:rPr lang="en-US" sz="1600" i="1" dirty="0">
                <a:solidFill>
                  <a:srgbClr val="333333"/>
                </a:solidFill>
                <a:effectLst/>
                <a:latin typeface="Calibri" panose="020F0502020204030204" pitchFamily="34" charset="0"/>
                <a:ea typeface="Times New Roman" panose="02020603050405020304" pitchFamily="18" charset="0"/>
              </a:rPr>
              <a:t> SFX</a:t>
            </a:r>
            <a:r>
              <a:rPr lang="ro-RO" sz="1600" i="1" dirty="0">
                <a:solidFill>
                  <a:srgbClr val="333333"/>
                </a:solidFill>
                <a:effectLst/>
                <a:latin typeface="Calibri" panose="020F0502020204030204" pitchFamily="34" charset="0"/>
                <a:ea typeface="Times New Roman" panose="02020603050405020304" pitchFamily="18" charset="0"/>
              </a:rPr>
              <a:t>.</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urma</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acestei</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operatiuni</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creat</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avea</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pictograma</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asociata</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asemanatoare</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cea</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programului</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folosit</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la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compresie</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arhivare</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200" name="Picture 8" descr="Esa vulnerabilidad en WinRar que llevaba 15 años sin ser descubierta ya  está siendo explotada para esparcir malware">
            <a:extLst>
              <a:ext uri="{FF2B5EF4-FFF2-40B4-BE49-F238E27FC236}">
                <a16:creationId xmlns:a16="http://schemas.microsoft.com/office/drawing/2014/main" id="{496402B0-F664-B8DB-731D-178F69F9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604" y="2850292"/>
            <a:ext cx="2516145" cy="137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8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A34EB2-48D3-23D4-7D8F-E35D2D89A9A1}"/>
              </a:ext>
            </a:extLst>
          </p:cNvPr>
          <p:cNvSpPr>
            <a:spLocks noGrp="1"/>
          </p:cNvSpPr>
          <p:nvPr>
            <p:ph type="title"/>
          </p:nvPr>
        </p:nvSpPr>
        <p:spPr/>
        <p:txBody>
          <a:bodyPr/>
          <a:lstStyle/>
          <a:p>
            <a:r>
              <a:rPr lang="en-US" sz="3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ARHIVARE,&amp; PRINTAREA DOCUMENTELOR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A85339F7-E9DA-2D24-5FE8-ABCDFEA8E0E4}"/>
              </a:ext>
            </a:extLst>
          </p:cNvPr>
          <p:cNvSpPr>
            <a:spLocks noGrp="1"/>
          </p:cNvSpPr>
          <p:nvPr>
            <p:ph idx="1"/>
          </p:nvPr>
        </p:nvSpPr>
        <p:spPr>
          <a:xfrm>
            <a:off x="1097280" y="2108201"/>
            <a:ext cx="10074712" cy="3760891"/>
          </a:xfrm>
        </p:spPr>
        <p:txBody>
          <a:bodyPr/>
          <a:lstStyle/>
          <a:p>
            <a:pPr marL="0" marR="0" indent="457200" algn="just">
              <a:lnSpc>
                <a:spcPct val="107000"/>
              </a:lnSpc>
              <a:spcBef>
                <a:spcPts val="0"/>
              </a:spcBef>
              <a:spcAft>
                <a:spcPts val="800"/>
              </a:spcAft>
            </a:pPr>
            <a:r>
              <a:rPr lang="en-US" sz="18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Dezarhivarea</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unui</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fisier</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dezarhiva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creat</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executabila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trebui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dublu</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ea. Se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deschide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fereastra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care vi se cere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introduceti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locul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care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doriti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dezarhivati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Calea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implicita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directorul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care se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afla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Daca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doriti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schimbati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calea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implicita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apasati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butonul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Browse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incepe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dezarhivarea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fisierului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apasati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butonul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Extract</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gn="just">
              <a:lnSpc>
                <a:spcPct val="107000"/>
              </a:lnSpc>
              <a:spcBef>
                <a:spcPts val="0"/>
              </a:spcBef>
              <a:spcAft>
                <a:spcPts val="800"/>
              </a:spcAft>
            </a:pPr>
            <a:endParaRPr lang="ro-RO"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Daca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nu a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creata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ca un program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executabil</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atunci</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folositi</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care a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creata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arhiva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dezarhiva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fisierul</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care au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extensia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rar</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create cu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WinRar</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care au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extensia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zip</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create cu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WinZip</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fisierele</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care au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extensia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ace</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fost</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create cu </a:t>
            </a:r>
            <a:r>
              <a:rPr lang="en-US" sz="1400"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aplicatia</a:t>
            </a:r>
            <a:r>
              <a:rPr lang="en-US" sz="1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WinAce</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9218" name="Picture 2" descr="Dezarhivarea si arhivarea unui fisier cu Winrar. - YouTube">
            <a:extLst>
              <a:ext uri="{FF2B5EF4-FFF2-40B4-BE49-F238E27FC236}">
                <a16:creationId xmlns:a16="http://schemas.microsoft.com/office/drawing/2014/main" id="{9B677838-76E9-B92E-B4CB-596185933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864" y="3429000"/>
            <a:ext cx="2660821" cy="131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2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C7D2626-7A99-F86E-EAA5-5FB8BF92EA17}"/>
              </a:ext>
            </a:extLst>
          </p:cNvPr>
          <p:cNvSpPr>
            <a:spLocks noGrp="1"/>
          </p:cNvSpPr>
          <p:nvPr>
            <p:ph type="title"/>
          </p:nvPr>
        </p:nvSpPr>
        <p:spPr>
          <a:xfrm>
            <a:off x="1097280" y="263529"/>
            <a:ext cx="10058400" cy="1450757"/>
          </a:xfrm>
        </p:spPr>
        <p:txBody>
          <a:bodyPr>
            <a:normAutofit/>
          </a:bodyPr>
          <a:lstStyle/>
          <a:p>
            <a:r>
              <a:rPr lang="en-US" sz="3600" b="1" dirty="0">
                <a:solidFill>
                  <a:srgbClr val="333333"/>
                </a:solidFill>
                <a:effectLst/>
                <a:latin typeface="Calibri" panose="020F0502020204030204" pitchFamily="34" charset="0"/>
                <a:ea typeface="Times New Roman" panose="02020603050405020304" pitchFamily="18" charset="0"/>
              </a:rPr>
              <a:t>TIP</a:t>
            </a:r>
            <a:r>
              <a:rPr lang="ro-RO" sz="3600" b="1" dirty="0">
                <a:solidFill>
                  <a:srgbClr val="333333"/>
                </a:solidFill>
                <a:effectLst/>
                <a:latin typeface="Calibri" panose="020F0502020204030204" pitchFamily="34" charset="0"/>
                <a:ea typeface="Times New Roman" panose="02020603050405020304" pitchFamily="18" charset="0"/>
              </a:rPr>
              <a:t>Ă</a:t>
            </a:r>
            <a:r>
              <a:rPr lang="en-US" sz="3600" b="1" dirty="0">
                <a:solidFill>
                  <a:srgbClr val="333333"/>
                </a:solidFill>
                <a:effectLst/>
                <a:latin typeface="Calibri" panose="020F0502020204030204" pitchFamily="34" charset="0"/>
                <a:ea typeface="Times New Roman" panose="02020603050405020304" pitchFamily="18" charset="0"/>
              </a:rPr>
              <a:t>RIREA DOCUMENTELOR</a:t>
            </a:r>
            <a:endParaRPr lang="en-US" sz="3600" dirty="0"/>
          </a:p>
        </p:txBody>
      </p:sp>
      <p:sp>
        <p:nvSpPr>
          <p:cNvPr id="3" name="Substituent conținut 2">
            <a:extLst>
              <a:ext uri="{FF2B5EF4-FFF2-40B4-BE49-F238E27FC236}">
                <a16:creationId xmlns:a16="http://schemas.microsoft.com/office/drawing/2014/main" id="{904B8C5E-9120-4C3D-043F-76352F6C3BCC}"/>
              </a:ext>
            </a:extLst>
          </p:cNvPr>
          <p:cNvSpPr>
            <a:spLocks noGrp="1"/>
          </p:cNvSpPr>
          <p:nvPr>
            <p:ph idx="1"/>
          </p:nvPr>
        </p:nvSpPr>
        <p:spPr/>
        <p:txBody>
          <a:bodyPr/>
          <a:lstStyle/>
          <a:p>
            <a:pPr>
              <a:buFont typeface="Wingdings" panose="05000000000000000000" pitchFamily="2" charset="2"/>
              <a:buChar char="v"/>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fereastra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Printers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selectati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imprimanta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dorita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meniul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File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alegeti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optiunea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Set As Default Printer</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puteti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da un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clic</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dreapta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imprimanta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dorita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meniul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afisat</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selectati</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optiunea</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Set as Default Printer</a:t>
            </a:r>
            <a:r>
              <a:rPr lang="en-US"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1800" dirty="0" err="1">
                <a:solidFill>
                  <a:srgbClr val="333333"/>
                </a:solidFill>
                <a:effectLst/>
                <a:latin typeface="Calibri" panose="020F0502020204030204" pitchFamily="34" charset="0"/>
                <a:ea typeface="Times New Roman" panose="02020603050405020304" pitchFamily="18" charset="0"/>
              </a:rPr>
              <a:t>Instalarea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unei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noi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imprimante</a:t>
            </a:r>
            <a:r>
              <a:rPr lang="en-US" sz="1800" dirty="0">
                <a:solidFill>
                  <a:srgbClr val="333333"/>
                </a:solidFill>
                <a:effectLst/>
                <a:latin typeface="Calibri" panose="020F0502020204030204" pitchFamily="34" charset="0"/>
                <a:ea typeface="Times New Roman" panose="02020603050405020304" pitchFamily="18" charset="0"/>
              </a:rPr>
              <a:t> se </a:t>
            </a:r>
            <a:r>
              <a:rPr lang="en-US" sz="1800" dirty="0" err="1">
                <a:solidFill>
                  <a:srgbClr val="333333"/>
                </a:solidFill>
                <a:effectLst/>
                <a:latin typeface="Calibri" panose="020F0502020204030204" pitchFamily="34" charset="0"/>
                <a:ea typeface="Times New Roman" panose="02020603050405020304" pitchFamily="18" charset="0"/>
              </a:rPr>
              <a:t>realizeaza</a:t>
            </a:r>
            <a:r>
              <a:rPr lang="en-US" sz="1800" dirty="0">
                <a:solidFill>
                  <a:srgbClr val="333333"/>
                </a:solidFill>
                <a:effectLst/>
                <a:latin typeface="Calibri" panose="020F0502020204030204" pitchFamily="34" charset="0"/>
                <a:ea typeface="Times New Roman" panose="02020603050405020304" pitchFamily="18" charset="0"/>
              </a:rPr>
              <a:t> cu </a:t>
            </a:r>
            <a:r>
              <a:rPr lang="en-US" sz="1800" dirty="0" err="1">
                <a:solidFill>
                  <a:srgbClr val="333333"/>
                </a:solidFill>
                <a:effectLst/>
                <a:latin typeface="Calibri" panose="020F0502020204030204" pitchFamily="34" charset="0"/>
                <a:ea typeface="Times New Roman" panose="02020603050405020304" pitchFamily="18" charset="0"/>
              </a:rPr>
              <a:t>ajutorul</a:t>
            </a:r>
            <a:r>
              <a:rPr lang="en-US" sz="1800" dirty="0">
                <a:solidFill>
                  <a:srgbClr val="333333"/>
                </a:solidFill>
                <a:effectLst/>
                <a:latin typeface="Calibri" panose="020F0502020204030204" pitchFamily="34" charset="0"/>
                <a:ea typeface="Times New Roman" panose="02020603050405020304" pitchFamily="18" charset="0"/>
              </a:rPr>
              <a:t> Wizard-</a:t>
            </a:r>
            <a:r>
              <a:rPr lang="en-US" sz="1800" dirty="0" err="1">
                <a:solidFill>
                  <a:srgbClr val="333333"/>
                </a:solidFill>
                <a:effectLst/>
                <a:latin typeface="Calibri" panose="020F0502020204030204" pitchFamily="34" charset="0"/>
                <a:ea typeface="Times New Roman" panose="02020603050405020304" pitchFamily="18" charset="0"/>
              </a:rPr>
              <a:t>ului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vrajitor</a:t>
            </a:r>
            <a:r>
              <a:rPr lang="en-US" sz="1800" dirty="0">
                <a:solidFill>
                  <a:srgbClr val="333333"/>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Add Printer</a:t>
            </a:r>
            <a:r>
              <a:rPr lang="en-US" sz="1800" dirty="0">
                <a:solidFill>
                  <a:srgbClr val="FF0000"/>
                </a:solidFill>
                <a:effectLst/>
                <a:latin typeface="Calibri" panose="020F0502020204030204" pitchFamily="34" charset="0"/>
                <a:ea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rPr>
              <a:t>din </a:t>
            </a:r>
            <a:r>
              <a:rPr lang="en-US" sz="1800" dirty="0" err="1">
                <a:solidFill>
                  <a:srgbClr val="333333"/>
                </a:solidFill>
                <a:effectLst/>
                <a:latin typeface="Calibri" panose="020F0502020204030204" pitchFamily="34" charset="0"/>
                <a:ea typeface="Times New Roman" panose="02020603050405020304" pitchFamily="18" charset="0"/>
              </a:rPr>
              <a:t>fereastra</a:t>
            </a:r>
            <a:r>
              <a:rPr lang="en-US" sz="1800" dirty="0">
                <a:solidFill>
                  <a:srgbClr val="333333"/>
                </a:solidFill>
                <a:effectLst/>
                <a:latin typeface="Calibri" panose="020F0502020204030204" pitchFamily="34" charset="0"/>
                <a:ea typeface="Times New Roman" panose="02020603050405020304" pitchFamily="18" charset="0"/>
              </a:rPr>
              <a:t> Printers. </a:t>
            </a:r>
            <a:r>
              <a:rPr lang="en-US" sz="1800" dirty="0" err="1">
                <a:solidFill>
                  <a:srgbClr val="333333"/>
                </a:solidFill>
                <a:effectLst/>
                <a:latin typeface="Calibri" panose="020F0502020204030204" pitchFamily="34" charset="0"/>
                <a:ea typeface="Times New Roman" panose="02020603050405020304" pitchFamily="18" charset="0"/>
              </a:rPr>
              <a:t>Dati</a:t>
            </a:r>
            <a:r>
              <a:rPr lang="en-US" sz="1800" dirty="0">
                <a:solidFill>
                  <a:srgbClr val="333333"/>
                </a:solidFill>
                <a:effectLst/>
                <a:latin typeface="Calibri" panose="020F0502020204030204" pitchFamily="34" charset="0"/>
                <a:ea typeface="Times New Roman" panose="02020603050405020304" pitchFamily="18" charset="0"/>
              </a:rPr>
              <a:t> un </a:t>
            </a:r>
            <a:r>
              <a:rPr lang="en-US" sz="1800" dirty="0" err="1">
                <a:solidFill>
                  <a:srgbClr val="333333"/>
                </a:solidFill>
                <a:effectLst/>
                <a:latin typeface="Calibri" panose="020F0502020204030204" pitchFamily="34" charset="0"/>
                <a:ea typeface="Times New Roman" panose="02020603050405020304" pitchFamily="18" charset="0"/>
              </a:rPr>
              <a:t>dublu</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clic</a:t>
            </a:r>
            <a:r>
              <a:rPr lang="en-US" sz="1800" dirty="0">
                <a:solidFill>
                  <a:srgbClr val="333333"/>
                </a:solidFill>
                <a:effectLst/>
                <a:latin typeface="Calibri" panose="020F0502020204030204" pitchFamily="34" charset="0"/>
                <a:ea typeface="Times New Roman" panose="02020603050405020304" pitchFamily="18" charset="0"/>
              </a:rPr>
              <a:t> pe </a:t>
            </a:r>
            <a:r>
              <a:rPr lang="en-US" sz="1800" dirty="0" err="1">
                <a:solidFill>
                  <a:srgbClr val="333333"/>
                </a:solidFill>
                <a:effectLst/>
                <a:latin typeface="Calibri" panose="020F0502020204030204" pitchFamily="34" charset="0"/>
                <a:ea typeface="Times New Roman" panose="02020603050405020304" pitchFamily="18" charset="0"/>
              </a:rPr>
              <a:t>aceasta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pictograma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si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apoi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urmati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pasii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afisati</a:t>
            </a:r>
            <a:r>
              <a:rPr lang="en-US" sz="1800" dirty="0">
                <a:solidFill>
                  <a:srgbClr val="333333"/>
                </a:solidFill>
                <a:effectLst/>
                <a:latin typeface="Calibri" panose="020F0502020204030204" pitchFamily="34" charset="0"/>
                <a:ea typeface="Times New Roman" panose="02020603050405020304" pitchFamily="18" charset="0"/>
              </a:rPr>
              <a:t> pe </a:t>
            </a:r>
            <a:r>
              <a:rPr lang="en-US" sz="1800" dirty="0" err="1">
                <a:solidFill>
                  <a:srgbClr val="333333"/>
                </a:solidFill>
                <a:effectLst/>
                <a:latin typeface="Calibri" panose="020F0502020204030204" pitchFamily="34" charset="0"/>
                <a:ea typeface="Times New Roman" panose="02020603050405020304" pitchFamily="18" charset="0"/>
              </a:rPr>
              <a:t>ecran</a:t>
            </a:r>
            <a:endParaRPr lang="ro-RO" sz="1800" dirty="0">
              <a:solidFill>
                <a:srgbClr val="333333"/>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v"/>
            </a:pPr>
            <a:r>
              <a:rPr lang="en-US" sz="1800" dirty="0" err="1">
                <a:solidFill>
                  <a:srgbClr val="333333"/>
                </a:solidFill>
                <a:effectLst/>
                <a:latin typeface="Calibri" panose="020F0502020204030204" pitchFamily="34" charset="0"/>
                <a:ea typeface="Times New Roman" panose="02020603050405020304" pitchFamily="18" charset="0"/>
              </a:rPr>
              <a:t>Inainte</a:t>
            </a:r>
            <a:r>
              <a:rPr lang="en-US" sz="1800" dirty="0">
                <a:solidFill>
                  <a:srgbClr val="333333"/>
                </a:solidFill>
                <a:effectLst/>
                <a:latin typeface="Calibri" panose="020F0502020204030204" pitchFamily="34" charset="0"/>
                <a:ea typeface="Times New Roman" panose="02020603050405020304" pitchFamily="18" charset="0"/>
              </a:rPr>
              <a:t> de a </a:t>
            </a:r>
            <a:r>
              <a:rPr lang="en-US" sz="1800" dirty="0" err="1">
                <a:solidFill>
                  <a:srgbClr val="333333"/>
                </a:solidFill>
                <a:effectLst/>
                <a:latin typeface="Calibri" panose="020F0502020204030204" pitchFamily="34" charset="0"/>
                <a:ea typeface="Times New Roman" panose="02020603050405020304" pitchFamily="18" charset="0"/>
              </a:rPr>
              <a:t>tipari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documentul</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daca</a:t>
            </a:r>
            <a:r>
              <a:rPr lang="en-US" sz="1800" dirty="0">
                <a:solidFill>
                  <a:srgbClr val="333333"/>
                </a:solidFill>
                <a:effectLst/>
                <a:latin typeface="Calibri" panose="020F0502020204030204" pitchFamily="34" charset="0"/>
                <a:ea typeface="Times New Roman" panose="02020603050405020304" pitchFamily="18" charset="0"/>
              </a:rPr>
              <a:t> nu </a:t>
            </a:r>
            <a:r>
              <a:rPr lang="en-US" sz="1800" dirty="0" err="1">
                <a:solidFill>
                  <a:srgbClr val="333333"/>
                </a:solidFill>
                <a:effectLst/>
                <a:latin typeface="Calibri" panose="020F0502020204030204" pitchFamily="34" charset="0"/>
                <a:ea typeface="Times New Roman" panose="02020603050405020304" pitchFamily="18" charset="0"/>
              </a:rPr>
              <a:t>va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convine</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formatul</a:t>
            </a:r>
            <a:r>
              <a:rPr lang="en-US" sz="1800" dirty="0">
                <a:solidFill>
                  <a:srgbClr val="333333"/>
                </a:solidFill>
                <a:effectLst/>
                <a:latin typeface="Calibri" panose="020F0502020204030204" pitchFamily="34" charset="0"/>
                <a:ea typeface="Times New Roman" panose="02020603050405020304" pitchFamily="18" charset="0"/>
              </a:rPr>
              <a:t> de </a:t>
            </a:r>
            <a:r>
              <a:rPr lang="en-US" sz="1800" dirty="0" err="1">
                <a:solidFill>
                  <a:srgbClr val="333333"/>
                </a:solidFill>
                <a:effectLst/>
                <a:latin typeface="Calibri" panose="020F0502020204030204" pitchFamily="34" charset="0"/>
                <a:ea typeface="Times New Roman" panose="02020603050405020304" pitchFamily="18" charset="0"/>
              </a:rPr>
              <a:t>pagina</a:t>
            </a:r>
            <a:r>
              <a:rPr lang="en-US" sz="1800" dirty="0">
                <a:solidFill>
                  <a:srgbClr val="333333"/>
                </a:solidFill>
                <a:effectLst/>
                <a:latin typeface="Calibri" panose="020F0502020204030204" pitchFamily="34" charset="0"/>
                <a:ea typeface="Times New Roman" panose="02020603050405020304" pitchFamily="18" charset="0"/>
              </a:rPr>
              <a:t> implicit, il </a:t>
            </a:r>
            <a:r>
              <a:rPr lang="en-US" sz="1800" dirty="0" err="1">
                <a:solidFill>
                  <a:srgbClr val="333333"/>
                </a:solidFill>
                <a:effectLst/>
                <a:latin typeface="Calibri" panose="020F0502020204030204" pitchFamily="34" charset="0"/>
                <a:ea typeface="Times New Roman" panose="02020603050405020304" pitchFamily="18" charset="0"/>
              </a:rPr>
              <a:t>puteti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modifica</a:t>
            </a:r>
            <a:r>
              <a:rPr lang="en-US" sz="1800" dirty="0">
                <a:solidFill>
                  <a:srgbClr val="333333"/>
                </a:solidFill>
                <a:effectLst/>
                <a:latin typeface="Calibri" panose="020F0502020204030204" pitchFamily="34" charset="0"/>
                <a:ea typeface="Times New Roman" panose="02020603050405020304" pitchFamily="18" charset="0"/>
              </a:rPr>
              <a:t> din </a:t>
            </a:r>
            <a:r>
              <a:rPr lang="en-US" sz="1800" dirty="0" err="1">
                <a:solidFill>
                  <a:srgbClr val="333333"/>
                </a:solidFill>
                <a:effectLst/>
                <a:latin typeface="Calibri" panose="020F0502020204030204" pitchFamily="34" charset="0"/>
                <a:ea typeface="Times New Roman" panose="02020603050405020304" pitchFamily="18" charset="0"/>
              </a:rPr>
              <a:t>optiunea</a:t>
            </a:r>
            <a:r>
              <a:rPr lang="en-US" sz="1800" dirty="0">
                <a:solidFill>
                  <a:srgbClr val="333333"/>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Page Setup</a:t>
            </a:r>
            <a:r>
              <a:rPr lang="en-US" sz="1800" dirty="0">
                <a:solidFill>
                  <a:srgbClr val="FF0000"/>
                </a:solidFill>
                <a:effectLst/>
                <a:latin typeface="Calibri" panose="020F0502020204030204" pitchFamily="34" charset="0"/>
                <a:ea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rPr>
              <a:t>Un </a:t>
            </a:r>
            <a:r>
              <a:rPr lang="en-US" sz="1800" dirty="0" err="1">
                <a:solidFill>
                  <a:srgbClr val="333333"/>
                </a:solidFill>
                <a:effectLst/>
                <a:latin typeface="Calibri" panose="020F0502020204030204" pitchFamily="34" charset="0"/>
                <a:ea typeface="Times New Roman" panose="02020603050405020304" pitchFamily="18" charset="0"/>
              </a:rPr>
              <a:t>lucru</a:t>
            </a:r>
            <a:r>
              <a:rPr lang="en-US" sz="1800" dirty="0">
                <a:solidFill>
                  <a:srgbClr val="333333"/>
                </a:solidFill>
                <a:effectLst/>
                <a:latin typeface="Calibri" panose="020F0502020204030204" pitchFamily="34" charset="0"/>
                <a:ea typeface="Times New Roman" panose="02020603050405020304" pitchFamily="18" charset="0"/>
              </a:rPr>
              <a:t> important </a:t>
            </a:r>
            <a:r>
              <a:rPr lang="en-US" sz="1800" dirty="0" err="1">
                <a:solidFill>
                  <a:srgbClr val="333333"/>
                </a:solidFill>
                <a:effectLst/>
                <a:latin typeface="Calibri" panose="020F0502020204030204" pitchFamily="34" charset="0"/>
                <a:ea typeface="Times New Roman" panose="02020603050405020304" pitchFamily="18" charset="0"/>
              </a:rPr>
              <a:t>pentru</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tiparirea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corecta</a:t>
            </a:r>
            <a:r>
              <a:rPr lang="en-US" sz="1800" dirty="0">
                <a:solidFill>
                  <a:srgbClr val="333333"/>
                </a:solidFill>
                <a:effectLst/>
                <a:latin typeface="Calibri" panose="020F0502020204030204" pitchFamily="34" charset="0"/>
                <a:ea typeface="Times New Roman" panose="02020603050405020304" pitchFamily="18" charset="0"/>
              </a:rPr>
              <a:t> a </a:t>
            </a:r>
            <a:r>
              <a:rPr lang="en-US" sz="1800" dirty="0" err="1">
                <a:solidFill>
                  <a:srgbClr val="333333"/>
                </a:solidFill>
                <a:effectLst/>
                <a:latin typeface="Calibri" panose="020F0502020204030204" pitchFamily="34" charset="0"/>
                <a:ea typeface="Times New Roman" panose="02020603050405020304" pitchFamily="18" charset="0"/>
              </a:rPr>
              <a:t>unui</a:t>
            </a:r>
            <a:r>
              <a:rPr lang="en-US" sz="1800" dirty="0">
                <a:solidFill>
                  <a:srgbClr val="333333"/>
                </a:solidFill>
                <a:effectLst/>
                <a:latin typeface="Calibri" panose="020F0502020204030204" pitchFamily="34" charset="0"/>
                <a:ea typeface="Times New Roman" panose="02020603050405020304" pitchFamily="18" charset="0"/>
              </a:rPr>
              <a:t> document </a:t>
            </a:r>
            <a:r>
              <a:rPr lang="en-US" sz="1800" dirty="0" err="1">
                <a:solidFill>
                  <a:srgbClr val="333333"/>
                </a:solidFill>
                <a:effectLst/>
                <a:latin typeface="Calibri" panose="020F0502020204030204" pitchFamily="34" charset="0"/>
                <a:ea typeface="Times New Roman" panose="02020603050405020304" pitchFamily="18" charset="0"/>
              </a:rPr>
              <a:t>este</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stabilirea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dimensiunii</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paginii</a:t>
            </a:r>
            <a:endParaRPr lang="ro-RO" sz="1800" dirty="0">
              <a:solidFill>
                <a:srgbClr val="333333"/>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v"/>
            </a:pPr>
            <a:r>
              <a:rPr lang="en-US" sz="1800" dirty="0" err="1">
                <a:solidFill>
                  <a:srgbClr val="333333"/>
                </a:solidFill>
                <a:effectLst/>
                <a:latin typeface="Calibri" panose="020F0502020204030204" pitchFamily="34" charset="0"/>
                <a:ea typeface="Times New Roman" panose="02020603050405020304" pitchFamily="18" charset="0"/>
              </a:rPr>
              <a:t>Tiparirea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efectiva</a:t>
            </a:r>
            <a:r>
              <a:rPr lang="en-US" sz="1800" dirty="0">
                <a:solidFill>
                  <a:srgbClr val="333333"/>
                </a:solidFill>
                <a:effectLst/>
                <a:latin typeface="Calibri" panose="020F0502020204030204" pitchFamily="34" charset="0"/>
                <a:ea typeface="Times New Roman" panose="02020603050405020304" pitchFamily="18" charset="0"/>
              </a:rPr>
              <a:t> a </a:t>
            </a:r>
            <a:r>
              <a:rPr lang="en-US" sz="1800" dirty="0" err="1">
                <a:solidFill>
                  <a:srgbClr val="333333"/>
                </a:solidFill>
                <a:effectLst/>
                <a:latin typeface="Calibri" panose="020F0502020204030204" pitchFamily="34" charset="0"/>
                <a:ea typeface="Times New Roman" panose="02020603050405020304" pitchFamily="18" charset="0"/>
              </a:rPr>
              <a:t>documentului</a:t>
            </a:r>
            <a:r>
              <a:rPr lang="en-US" sz="1800" dirty="0">
                <a:solidFill>
                  <a:srgbClr val="333333"/>
                </a:solidFill>
                <a:effectLst/>
                <a:latin typeface="Calibri" panose="020F0502020204030204" pitchFamily="34" charset="0"/>
                <a:ea typeface="Times New Roman" panose="02020603050405020304" pitchFamily="18" charset="0"/>
              </a:rPr>
              <a:t> se </a:t>
            </a:r>
            <a:r>
              <a:rPr lang="en-US" sz="1800" dirty="0" err="1">
                <a:solidFill>
                  <a:srgbClr val="333333"/>
                </a:solidFill>
                <a:effectLst/>
                <a:latin typeface="Calibri" panose="020F0502020204030204" pitchFamily="34" charset="0"/>
                <a:ea typeface="Times New Roman" panose="02020603050405020304" pitchFamily="18" charset="0"/>
              </a:rPr>
              <a:t>realizeaza</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apeland</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functia</a:t>
            </a:r>
            <a:r>
              <a:rPr lang="en-US" sz="1800" dirty="0">
                <a:solidFill>
                  <a:srgbClr val="333333"/>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Print</a:t>
            </a:r>
            <a:r>
              <a:rPr lang="en-US" sz="1800" dirty="0">
                <a:solidFill>
                  <a:srgbClr val="FF0000"/>
                </a:solidFill>
                <a:effectLst/>
                <a:latin typeface="Calibri" panose="020F0502020204030204" pitchFamily="34" charset="0"/>
                <a:ea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rPr>
              <a:t>din </a:t>
            </a:r>
            <a:r>
              <a:rPr lang="en-US" sz="1800" dirty="0" err="1">
                <a:solidFill>
                  <a:srgbClr val="333333"/>
                </a:solidFill>
                <a:effectLst/>
                <a:latin typeface="Calibri" panose="020F0502020204030204" pitchFamily="34" charset="0"/>
                <a:ea typeface="Times New Roman" panose="02020603050405020304" pitchFamily="18" charset="0"/>
              </a:rPr>
              <a:t>meniul</a:t>
            </a:r>
            <a:r>
              <a:rPr lang="en-US" sz="1800" dirty="0">
                <a:solidFill>
                  <a:srgbClr val="333333"/>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File</a:t>
            </a:r>
            <a:r>
              <a:rPr lang="en-US" sz="1800" dirty="0">
                <a:solidFill>
                  <a:srgbClr val="FF0000"/>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sau</a:t>
            </a:r>
            <a:r>
              <a:rPr lang="en-US" sz="1800" dirty="0">
                <a:solidFill>
                  <a:srgbClr val="333333"/>
                </a:solidFill>
                <a:effectLst/>
                <a:latin typeface="Calibri" panose="020F0502020204030204" pitchFamily="34" charset="0"/>
                <a:ea typeface="Times New Roman" panose="02020603050405020304" pitchFamily="18" charset="0"/>
              </a:rPr>
              <a:t> </a:t>
            </a:r>
            <a:r>
              <a:rPr lang="en-US" sz="1800" dirty="0" err="1">
                <a:solidFill>
                  <a:srgbClr val="333333"/>
                </a:solidFill>
                <a:effectLst/>
                <a:latin typeface="Calibri" panose="020F0502020204030204" pitchFamily="34" charset="0"/>
                <a:ea typeface="Times New Roman" panose="02020603050405020304" pitchFamily="18" charset="0"/>
              </a:rPr>
              <a:t>combinatia</a:t>
            </a:r>
            <a:r>
              <a:rPr lang="en-US" sz="1800" dirty="0">
                <a:solidFill>
                  <a:srgbClr val="333333"/>
                </a:solidFill>
                <a:effectLst/>
                <a:latin typeface="Calibri" panose="020F0502020204030204" pitchFamily="34" charset="0"/>
                <a:ea typeface="Times New Roman" panose="02020603050405020304" pitchFamily="18" charset="0"/>
              </a:rPr>
              <a:t> de taste </a:t>
            </a:r>
            <a:r>
              <a:rPr lang="en-US" sz="1800" b="1" dirty="0" err="1">
                <a:solidFill>
                  <a:srgbClr val="FF0000"/>
                </a:solidFill>
                <a:effectLst/>
                <a:latin typeface="Calibri" panose="020F0502020204030204" pitchFamily="34" charset="0"/>
                <a:ea typeface="Times New Roman" panose="02020603050405020304" pitchFamily="18" charset="0"/>
              </a:rPr>
              <a:t>Ctrl+P</a:t>
            </a:r>
            <a:endParaRPr lang="en-US" dirty="0">
              <a:solidFill>
                <a:srgbClr val="FF0000"/>
              </a:solidFill>
            </a:endParaRPr>
          </a:p>
        </p:txBody>
      </p:sp>
    </p:spTree>
    <p:extLst>
      <p:ext uri="{BB962C8B-B14F-4D97-AF65-F5344CB8AC3E}">
        <p14:creationId xmlns:p14="http://schemas.microsoft.com/office/powerpoint/2010/main" val="241630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d">
            <a:extLst>
              <a:ext uri="{FF2B5EF4-FFF2-40B4-BE49-F238E27FC236}">
                <a16:creationId xmlns:a16="http://schemas.microsoft.com/office/drawing/2014/main" id="{5FA1712F-3574-73BF-540D-F1659AA67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995" y="576649"/>
            <a:ext cx="7224583" cy="486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2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lgn="ctr"/>
            <a:r>
              <a:rPr lang="it-IT" sz="1050" b="1" i="0" dirty="0">
                <a:solidFill>
                  <a:srgbClr val="5E5E5E"/>
                </a:solidFill>
                <a:effectLst/>
                <a:latin typeface="PT Serif" panose="020A0603040505020204" pitchFamily="18" charset="0"/>
              </a:rPr>
              <a:t>"</a:t>
            </a:r>
            <a:r>
              <a:rPr lang="it-IT" sz="3200" b="1" i="0" dirty="0">
                <a:solidFill>
                  <a:srgbClr val="002060"/>
                </a:solidFill>
                <a:effectLst/>
                <a:latin typeface="Castellar" panose="020A0402060406010301" pitchFamily="18" charset="0"/>
              </a:rPr>
              <a:t>Invatatura trebuie sa fie uneori un drum ; intotdeuna un orizont."</a:t>
            </a:r>
            <a:br>
              <a:rPr lang="it-IT" sz="3200" b="1" dirty="0">
                <a:solidFill>
                  <a:srgbClr val="002060"/>
                </a:solidFill>
                <a:latin typeface="Castellar" panose="020A0402060406010301" pitchFamily="18" charset="0"/>
              </a:rPr>
            </a:br>
            <a:endParaRPr lang="en-US" sz="3200" b="1" i="1" dirty="0">
              <a:solidFill>
                <a:srgbClr val="002060"/>
              </a:solidFill>
              <a:latin typeface="Castellar" panose="020A0402060406010301" pitchFamily="18" charset="0"/>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it-IT" sz="2400" b="0" i="0" dirty="0">
                <a:solidFill>
                  <a:srgbClr val="00B0F0"/>
                </a:solidFill>
                <a:effectLst/>
                <a:latin typeface="Castellar" panose="020A0402060406010301" pitchFamily="18" charset="0"/>
              </a:rPr>
              <a:t>Nicolae Iorga</a:t>
            </a:r>
            <a:endParaRPr lang="en-US" dirty="0">
              <a:solidFill>
                <a:srgbClr val="00B0F0"/>
              </a:solidFill>
            </a:endParaRPr>
          </a:p>
        </p:txBody>
      </p:sp>
    </p:spTree>
    <p:extLst>
      <p:ext uri="{BB962C8B-B14F-4D97-AF65-F5344CB8AC3E}">
        <p14:creationId xmlns:p14="http://schemas.microsoft.com/office/powerpoint/2010/main" val="19171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A5D1B7-EA7E-6026-9A30-579B6A18E4F2}"/>
              </a:ext>
            </a:extLst>
          </p:cNvPr>
          <p:cNvSpPr>
            <a:spLocks noGrp="1"/>
          </p:cNvSpPr>
          <p:nvPr>
            <p:ph type="ctrTitle"/>
          </p:nvPr>
        </p:nvSpPr>
        <p:spPr/>
        <p:txBody>
          <a:bodyPr>
            <a:normAutofit/>
          </a:bodyPr>
          <a:lstStyle/>
          <a:p>
            <a:pPr algn="ctr"/>
            <a:r>
              <a:rPr lang="ro-RO" sz="4000" dirty="0">
                <a:solidFill>
                  <a:srgbClr val="00B0F0"/>
                </a:solidFill>
              </a:rPr>
              <a:t>VĂ MULȚUMESC!</a:t>
            </a:r>
            <a:endParaRPr lang="en-US" sz="4000" dirty="0">
              <a:solidFill>
                <a:srgbClr val="00B0F0"/>
              </a:solidFill>
            </a:endParaRPr>
          </a:p>
        </p:txBody>
      </p:sp>
      <p:sp>
        <p:nvSpPr>
          <p:cNvPr id="3" name="Subtitlu 2">
            <a:extLst>
              <a:ext uri="{FF2B5EF4-FFF2-40B4-BE49-F238E27FC236}">
                <a16:creationId xmlns:a16="http://schemas.microsoft.com/office/drawing/2014/main" id="{DC55BE8A-39FF-9CC0-84FB-916408EB4971}"/>
              </a:ext>
            </a:extLst>
          </p:cNvPr>
          <p:cNvSpPr>
            <a:spLocks noGrp="1"/>
          </p:cNvSpPr>
          <p:nvPr>
            <p:ph type="subTitle" idx="1"/>
          </p:nvPr>
        </p:nvSpPr>
        <p:spPr/>
        <p:txBody>
          <a:bodyPr>
            <a:normAutofit/>
          </a:bodyPr>
          <a:lstStyle/>
          <a:p>
            <a:r>
              <a:rPr lang="ro-RO" sz="1400" dirty="0">
                <a:latin typeface="Algerian" panose="04020705040A02060702" pitchFamily="82" charset="0"/>
              </a:rPr>
              <a:t>Expert implementare programe de învățare la locul de muncă alfabetizare digitală/TIC:</a:t>
            </a:r>
          </a:p>
          <a:p>
            <a:r>
              <a:rPr lang="ro-RO" sz="1400">
                <a:latin typeface="Algerian" panose="04020705040A02060702" pitchFamily="82" charset="0"/>
              </a:rPr>
              <a:t>Alina Briceag</a:t>
            </a:r>
            <a:endParaRPr lang="en-US" sz="1400" dirty="0">
              <a:latin typeface="Algerian" panose="04020705040A02060702" pitchFamily="82" charset="0"/>
            </a:endParaRPr>
          </a:p>
        </p:txBody>
      </p:sp>
      <p:pic>
        <p:nvPicPr>
          <p:cNvPr id="1026" name="Picture 2" descr="Retele de calculatoare | viatadupaviata">
            <a:extLst>
              <a:ext uri="{FF2B5EF4-FFF2-40B4-BE49-F238E27FC236}">
                <a16:creationId xmlns:a16="http://schemas.microsoft.com/office/drawing/2014/main" id="{8D98C7D1-D8C5-DC56-8AE3-501D1CC56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480" y="313038"/>
            <a:ext cx="3810000" cy="2891481"/>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01E05BE3-1EFE-7219-A46F-5712510CC38B}"/>
              </a:ext>
            </a:extLst>
          </p:cNvPr>
          <p:cNvSpPr txBox="1"/>
          <p:nvPr/>
        </p:nvSpPr>
        <p:spPr>
          <a:xfrm>
            <a:off x="3855308" y="3246393"/>
            <a:ext cx="1705233"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44609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9F4C4E-D704-046E-B9B5-1A1E7652F90D}"/>
              </a:ext>
            </a:extLst>
          </p:cNvPr>
          <p:cNvSpPr>
            <a:spLocks noGrp="1"/>
          </p:cNvSpPr>
          <p:nvPr>
            <p:ph type="title"/>
          </p:nvPr>
        </p:nvSpPr>
        <p:spPr/>
        <p:txBody>
          <a:bodyPr>
            <a:normAutofit/>
          </a:bodyPr>
          <a:lstStyle/>
          <a:p>
            <a:r>
              <a:rPr lang="ro-RO" sz="4000" b="1"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TIPURI DE COMPUTERE</a:t>
            </a:r>
            <a:endParaRPr lang="en-US" sz="4000" dirty="0">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E6C2DA57-695B-95C7-AF08-6127AF0EA14A}"/>
              </a:ext>
            </a:extLst>
          </p:cNvPr>
          <p:cNvSpPr>
            <a:spLocks noGrp="1"/>
          </p:cNvSpPr>
          <p:nvPr>
            <p:ph idx="1"/>
          </p:nvPr>
        </p:nvSpPr>
        <p:spPr/>
        <p:txBody>
          <a:bodyPr/>
          <a:lstStyle/>
          <a:p>
            <a:r>
              <a:rPr lang="ro-RO" sz="1800" b="1" i="1"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Tablet</a:t>
            </a:r>
            <a:r>
              <a:rPr lang="ro-RO" sz="1800" b="1"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PC-uri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12" descr="Imagine a unui Tablet PC">
            <a:extLst>
              <a:ext uri="{FF2B5EF4-FFF2-40B4-BE49-F238E27FC236}">
                <a16:creationId xmlns:a16="http://schemas.microsoft.com/office/drawing/2014/main" id="{D605E7D2-7856-8EFF-B788-40CC52F3A3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1167" y="1834225"/>
            <a:ext cx="2067697" cy="964513"/>
          </a:xfrm>
          <a:prstGeom prst="rect">
            <a:avLst/>
          </a:prstGeom>
          <a:noFill/>
          <a:ln>
            <a:noFill/>
          </a:ln>
        </p:spPr>
      </p:pic>
      <p:sp>
        <p:nvSpPr>
          <p:cNvPr id="6" name="CasetăText 5">
            <a:extLst>
              <a:ext uri="{FF2B5EF4-FFF2-40B4-BE49-F238E27FC236}">
                <a16:creationId xmlns:a16="http://schemas.microsoft.com/office/drawing/2014/main" id="{A8D4FFE4-7FFA-3EC4-8191-CB57AD71A215}"/>
              </a:ext>
            </a:extLst>
          </p:cNvPr>
          <p:cNvSpPr txBox="1"/>
          <p:nvPr/>
        </p:nvSpPr>
        <p:spPr>
          <a:xfrm>
            <a:off x="3048000" y="2798738"/>
            <a:ext cx="6096000" cy="1264642"/>
          </a:xfrm>
          <a:prstGeom prst="rect">
            <a:avLst/>
          </a:prstGeom>
          <a:noFill/>
        </p:spPr>
        <p:txBody>
          <a:bodyPr wrap="square">
            <a:spAutoFit/>
          </a:bodyPr>
          <a:lstStyle/>
          <a:p>
            <a:pPr marL="0" marR="0" algn="just">
              <a:lnSpc>
                <a:spcPct val="107000"/>
              </a:lnSpc>
              <a:spcBef>
                <a:spcPts val="0"/>
              </a:spcBef>
              <a:spcAft>
                <a:spcPts val="800"/>
              </a:spcAft>
            </a:pP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Desi</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designul si performantele calculatoarelor s-au </a:t>
            </a: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imbunatatit</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dramatic in </a:t>
            </a: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comparatie</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cu anii 1940, principiile arhitecturii von Neumann sunt in continuare la baza aproape tuturor </a:t>
            </a: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masinilor</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de calcul contemporane.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414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A15411-E220-D9B7-67EB-1C98F0EE42DE}"/>
              </a:ext>
            </a:extLst>
          </p:cNvPr>
          <p:cNvSpPr>
            <a:spLocks noGrp="1"/>
          </p:cNvSpPr>
          <p:nvPr>
            <p:ph type="title"/>
          </p:nvPr>
        </p:nvSpPr>
        <p:spPr/>
        <p:txBody>
          <a:bodyPr/>
          <a:lstStyle/>
          <a:p>
            <a:r>
              <a:rPr lang="ro-RO" sz="4000" b="1" i="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PĂRȚILE UNUI COMPUTER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9D115C7C-0E80-AFCA-D469-3FF551FA1FA6}"/>
              </a:ext>
            </a:extLst>
          </p:cNvPr>
          <p:cNvSpPr>
            <a:spLocks noGrp="1"/>
          </p:cNvSpPr>
          <p:nvPr>
            <p:ph idx="1"/>
          </p:nvPr>
        </p:nvSpPr>
        <p:spPr/>
        <p:txBody>
          <a:bodyPr/>
          <a:lstStyle/>
          <a:p>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a:t>
            </a: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Partile</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fizice care se pot vedea si atinge poarta denumirea colectiva de </a:t>
            </a:r>
            <a:r>
              <a:rPr lang="ro-RO" sz="1800"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hardware</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a:t>
            </a:r>
            <a:r>
              <a:rPr lang="ro-RO" sz="1800" i="1"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Software</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pe de alta parte, se refera la </a:t>
            </a: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instructiunile</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sau la programele care indica hardware-ului ce sa </a:t>
            </a:r>
            <a:r>
              <a:rPr lang="ro-RO" sz="1800" dirty="0"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faca</a:t>
            </a:r>
            <a:r>
              <a:rPr lang="ro-RO"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Imagine 3" descr="Imagine a unui sistem computer desktop">
            <a:extLst>
              <a:ext uri="{FF2B5EF4-FFF2-40B4-BE49-F238E27FC236}">
                <a16:creationId xmlns:a16="http://schemas.microsoft.com/office/drawing/2014/main" id="{B154CA44-913B-E806-A32B-FF4A3F9891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7958" y="2899718"/>
            <a:ext cx="6837404" cy="2969373"/>
          </a:xfrm>
          <a:prstGeom prst="rect">
            <a:avLst/>
          </a:prstGeom>
          <a:noFill/>
          <a:ln>
            <a:noFill/>
          </a:ln>
        </p:spPr>
      </p:pic>
    </p:spTree>
    <p:extLst>
      <p:ext uri="{BB962C8B-B14F-4D97-AF65-F5344CB8AC3E}">
        <p14:creationId xmlns:p14="http://schemas.microsoft.com/office/powerpoint/2010/main" val="298694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A5665D-1D67-1F9A-EF91-9F4B8AF0F2C4}"/>
              </a:ext>
            </a:extLst>
          </p:cNvPr>
          <p:cNvSpPr>
            <a:spLocks noGrp="1"/>
          </p:cNvSpPr>
          <p:nvPr>
            <p:ph type="title"/>
          </p:nvPr>
        </p:nvSpPr>
        <p:spPr/>
        <p:txBody>
          <a:bodyPr>
            <a:normAutofit/>
          </a:bodyPr>
          <a:lstStyle/>
          <a:p>
            <a:r>
              <a:rPr lang="ro-RO" sz="4000" b="1" dirty="0">
                <a:solidFill>
                  <a:srgbClr val="000000"/>
                </a:solidFill>
                <a:effectLst/>
                <a:latin typeface="Calibri" panose="020F0502020204030204" pitchFamily="34" charset="0"/>
                <a:ea typeface="Times New Roman" panose="02020603050405020304" pitchFamily="18" charset="0"/>
              </a:rPr>
              <a:t>UNITATE DE SISTEM</a:t>
            </a:r>
            <a:endParaRPr lang="en-US" sz="4000" b="1" dirty="0"/>
          </a:p>
        </p:txBody>
      </p:sp>
      <p:sp>
        <p:nvSpPr>
          <p:cNvPr id="3" name="Substituent conținut 2">
            <a:extLst>
              <a:ext uri="{FF2B5EF4-FFF2-40B4-BE49-F238E27FC236}">
                <a16:creationId xmlns:a16="http://schemas.microsoft.com/office/drawing/2014/main" id="{8138C8BF-8884-23AC-73FF-540FAA29A3BB}"/>
              </a:ext>
            </a:extLst>
          </p:cNvPr>
          <p:cNvSpPr>
            <a:spLocks noGrp="1"/>
          </p:cNvSpPr>
          <p:nvPr>
            <p:ph idx="1"/>
          </p:nvPr>
        </p:nvSpPr>
        <p:spPr/>
        <p:txBody>
          <a:bodyPr/>
          <a:lstStyle/>
          <a:p>
            <a:r>
              <a:rPr lang="ro-RO" sz="1800" i="1" dirty="0">
                <a:solidFill>
                  <a:srgbClr val="171717"/>
                </a:solidFill>
                <a:effectLst/>
                <a:latin typeface="Calibri" panose="020F0502020204030204" pitchFamily="34" charset="0"/>
                <a:ea typeface="Times New Roman" panose="02020603050405020304" pitchFamily="18" charset="0"/>
              </a:rPr>
              <a:t>- </a:t>
            </a:r>
            <a:r>
              <a:rPr lang="ro-RO" sz="1400" i="1" dirty="0">
                <a:solidFill>
                  <a:srgbClr val="FF0000"/>
                </a:solidFill>
                <a:effectLst/>
                <a:latin typeface="Calibri" panose="020F0502020204030204" pitchFamily="34" charset="0"/>
                <a:ea typeface="Times New Roman" panose="02020603050405020304" pitchFamily="18" charset="0"/>
              </a:rPr>
              <a:t>Unitatea de sistem</a:t>
            </a:r>
            <a:r>
              <a:rPr lang="ro-RO" sz="1400" dirty="0">
                <a:solidFill>
                  <a:srgbClr val="FF0000"/>
                </a:solidFill>
                <a:effectLst/>
                <a:latin typeface="Calibri" panose="020F0502020204030204" pitchFamily="34" charset="0"/>
                <a:ea typeface="Times New Roman" panose="02020603050405020304" pitchFamily="18" charset="0"/>
              </a:rPr>
              <a:t> </a:t>
            </a:r>
            <a:r>
              <a:rPr lang="ro-RO" sz="1400" dirty="0">
                <a:solidFill>
                  <a:srgbClr val="171717"/>
                </a:solidFill>
                <a:effectLst/>
                <a:latin typeface="Calibri" panose="020F0502020204030204" pitchFamily="34" charset="0"/>
                <a:ea typeface="Times New Roman" panose="02020603050405020304" pitchFamily="18" charset="0"/>
              </a:rPr>
              <a:t>este nucleul sistemului unui computer</a:t>
            </a:r>
          </a:p>
          <a:p>
            <a:r>
              <a:rPr lang="ro-RO" sz="1400" dirty="0">
                <a:solidFill>
                  <a:srgbClr val="171717"/>
                </a:solidFill>
                <a:latin typeface="Calibri" panose="020F0502020204030204" pitchFamily="34" charset="0"/>
              </a:rPr>
              <a:t>- </a:t>
            </a:r>
            <a:r>
              <a:rPr lang="ro-RO" sz="1400" i="1" dirty="0">
                <a:solidFill>
                  <a:srgbClr val="FF0000"/>
                </a:solidFill>
                <a:effectLst/>
                <a:latin typeface="Calibri" panose="020F0502020204030204" pitchFamily="34" charset="0"/>
                <a:ea typeface="Times New Roman" panose="02020603050405020304" pitchFamily="18" charset="0"/>
              </a:rPr>
              <a:t>procesorul</a:t>
            </a:r>
            <a:r>
              <a:rPr lang="ro-RO" sz="1400" dirty="0">
                <a:solidFill>
                  <a:srgbClr val="171717"/>
                </a:solidFill>
                <a:effectLst/>
                <a:latin typeface="Calibri" panose="020F0502020204030204" pitchFamily="34" charset="0"/>
                <a:ea typeface="Times New Roman" panose="02020603050405020304" pitchFamily="18" charset="0"/>
              </a:rPr>
              <a:t>, care </a:t>
            </a:r>
            <a:r>
              <a:rPr lang="ro-RO" sz="1400" dirty="0" err="1">
                <a:solidFill>
                  <a:srgbClr val="171717"/>
                </a:solidFill>
                <a:effectLst/>
                <a:latin typeface="Calibri" panose="020F0502020204030204" pitchFamily="34" charset="0"/>
                <a:ea typeface="Times New Roman" panose="02020603050405020304" pitchFamily="18" charset="0"/>
              </a:rPr>
              <a:t>functioneaza</a:t>
            </a:r>
            <a:r>
              <a:rPr lang="ro-RO" sz="1400" dirty="0">
                <a:solidFill>
                  <a:srgbClr val="171717"/>
                </a:solidFill>
                <a:effectLst/>
                <a:latin typeface="Calibri" panose="020F0502020204030204" pitchFamily="34" charset="0"/>
                <a:ea typeface="Times New Roman" panose="02020603050405020304" pitchFamily="18" charset="0"/>
              </a:rPr>
              <a:t> pe post de „creier” al computerului</a:t>
            </a:r>
          </a:p>
          <a:p>
            <a:r>
              <a:rPr lang="ro-RO" sz="1400" dirty="0">
                <a:solidFill>
                  <a:srgbClr val="171717"/>
                </a:solidFill>
                <a:latin typeface="Calibri" panose="020F0502020204030204" pitchFamily="34" charset="0"/>
              </a:rPr>
              <a:t>-</a:t>
            </a:r>
            <a:r>
              <a:rPr lang="ro-RO" sz="1400" i="1" dirty="0">
                <a:solidFill>
                  <a:srgbClr val="171717"/>
                </a:solidFill>
                <a:effectLst/>
                <a:latin typeface="Calibri" panose="020F0502020204030204" pitchFamily="34" charset="0"/>
                <a:ea typeface="Times New Roman" panose="02020603050405020304" pitchFamily="18" charset="0"/>
              </a:rPr>
              <a:t> </a:t>
            </a:r>
            <a:r>
              <a:rPr lang="ro-RO" sz="1400" i="1" dirty="0">
                <a:solidFill>
                  <a:srgbClr val="FF0000"/>
                </a:solidFill>
                <a:effectLst/>
                <a:latin typeface="Calibri" panose="020F0502020204030204" pitchFamily="34" charset="0"/>
                <a:ea typeface="Times New Roman" panose="02020603050405020304" pitchFamily="18" charset="0"/>
              </a:rPr>
              <a:t>memoria cu acces </a:t>
            </a:r>
            <a:r>
              <a:rPr lang="ro-RO" sz="1400" i="1" dirty="0" err="1">
                <a:solidFill>
                  <a:srgbClr val="FF0000"/>
                </a:solidFill>
                <a:effectLst/>
                <a:latin typeface="Calibri" panose="020F0502020204030204" pitchFamily="34" charset="0"/>
                <a:ea typeface="Times New Roman" panose="02020603050405020304" pitchFamily="18" charset="0"/>
              </a:rPr>
              <a:t>aleator</a:t>
            </a:r>
            <a:r>
              <a:rPr lang="ro-RO" sz="1400" i="1" dirty="0">
                <a:solidFill>
                  <a:srgbClr val="FF0000"/>
                </a:solidFill>
                <a:effectLst/>
                <a:latin typeface="Calibri" panose="020F0502020204030204" pitchFamily="34" charset="0"/>
                <a:ea typeface="Times New Roman" panose="02020603050405020304" pitchFamily="18" charset="0"/>
              </a:rPr>
              <a:t> </a:t>
            </a:r>
            <a:r>
              <a:rPr lang="ro-RO" sz="1400" i="1" dirty="0">
                <a:solidFill>
                  <a:srgbClr val="171717"/>
                </a:solidFill>
                <a:effectLst/>
                <a:latin typeface="Calibri" panose="020F0502020204030204" pitchFamily="34" charset="0"/>
                <a:ea typeface="Times New Roman" panose="02020603050405020304" pitchFamily="18" charset="0"/>
              </a:rPr>
              <a:t>(RAM)</a:t>
            </a:r>
          </a:p>
          <a:p>
            <a:r>
              <a:rPr lang="ro-RO" sz="1400" i="1" dirty="0">
                <a:solidFill>
                  <a:srgbClr val="171717"/>
                </a:solidFill>
                <a:latin typeface="Calibri" panose="020F0502020204030204" pitchFamily="34" charset="0"/>
              </a:rPr>
              <a:t>- </a:t>
            </a:r>
            <a:r>
              <a:rPr lang="ro-RO" sz="1400" dirty="0">
                <a:solidFill>
                  <a:srgbClr val="171717"/>
                </a:solidFill>
                <a:effectLst/>
                <a:latin typeface="Calibri" panose="020F0502020204030204" pitchFamily="34" charset="0"/>
                <a:ea typeface="Times New Roman" panose="02020603050405020304" pitchFamily="18" charset="0"/>
              </a:rPr>
              <a:t>Hardware-</a:t>
            </a:r>
            <a:r>
              <a:rPr lang="ro-RO" sz="1400" dirty="0" err="1">
                <a:solidFill>
                  <a:srgbClr val="171717"/>
                </a:solidFill>
                <a:effectLst/>
                <a:latin typeface="Calibri" panose="020F0502020204030204" pitchFamily="34" charset="0"/>
                <a:ea typeface="Times New Roman" panose="02020603050405020304" pitchFamily="18" charset="0"/>
              </a:rPr>
              <a:t>ul</a:t>
            </a:r>
            <a:r>
              <a:rPr lang="ro-RO" sz="1400" dirty="0">
                <a:solidFill>
                  <a:srgbClr val="171717"/>
                </a:solidFill>
                <a:effectLst/>
                <a:latin typeface="Calibri" panose="020F0502020204030204" pitchFamily="34" charset="0"/>
                <a:ea typeface="Times New Roman" panose="02020603050405020304" pitchFamily="18" charset="0"/>
              </a:rPr>
              <a:t> care nu face parte din unitatea de sistem se </a:t>
            </a:r>
            <a:r>
              <a:rPr lang="ro-RO" sz="1400" dirty="0" err="1">
                <a:solidFill>
                  <a:srgbClr val="171717"/>
                </a:solidFill>
                <a:effectLst/>
                <a:latin typeface="Calibri" panose="020F0502020204030204" pitchFamily="34" charset="0"/>
                <a:ea typeface="Times New Roman" panose="02020603050405020304" pitchFamily="18" charset="0"/>
              </a:rPr>
              <a:t>numeste</a:t>
            </a:r>
            <a:r>
              <a:rPr lang="ro-RO" sz="1400" dirty="0">
                <a:solidFill>
                  <a:srgbClr val="171717"/>
                </a:solidFill>
                <a:effectLst/>
                <a:latin typeface="Calibri" panose="020F0502020204030204" pitchFamily="34" charset="0"/>
                <a:ea typeface="Times New Roman" panose="02020603050405020304" pitchFamily="18" charset="0"/>
              </a:rPr>
              <a:t> uneori </a:t>
            </a:r>
            <a:r>
              <a:rPr lang="ro-RO" sz="1400" i="1" dirty="0">
                <a:solidFill>
                  <a:srgbClr val="FF0000"/>
                </a:solidFill>
                <a:effectLst/>
                <a:latin typeface="Calibri" panose="020F0502020204030204" pitchFamily="34" charset="0"/>
                <a:ea typeface="Times New Roman" panose="02020603050405020304" pitchFamily="18" charset="0"/>
              </a:rPr>
              <a:t>dispozitiv periferic</a:t>
            </a:r>
            <a:r>
              <a:rPr lang="ro-RO" sz="1400" dirty="0">
                <a:solidFill>
                  <a:srgbClr val="FF0000"/>
                </a:solidFill>
                <a:effectLst/>
                <a:latin typeface="Calibri" panose="020F0502020204030204" pitchFamily="34" charset="0"/>
                <a:ea typeface="Times New Roman" panose="02020603050405020304" pitchFamily="18" charset="0"/>
              </a:rPr>
              <a:t> </a:t>
            </a:r>
            <a:r>
              <a:rPr lang="ro-RO" sz="1400" dirty="0">
                <a:solidFill>
                  <a:srgbClr val="171717"/>
                </a:solidFill>
                <a:effectLst/>
                <a:latin typeface="Calibri" panose="020F0502020204030204" pitchFamily="34" charset="0"/>
                <a:ea typeface="Times New Roman" panose="02020603050405020304" pitchFamily="18" charset="0"/>
              </a:rPr>
              <a:t>sau </a:t>
            </a:r>
            <a:r>
              <a:rPr lang="ro-RO" sz="1400" i="1" dirty="0">
                <a:solidFill>
                  <a:srgbClr val="FF0000"/>
                </a:solidFill>
                <a:effectLst/>
                <a:latin typeface="Calibri" panose="020F0502020204030204" pitchFamily="34" charset="0"/>
                <a:ea typeface="Times New Roman" panose="02020603050405020304" pitchFamily="18" charset="0"/>
              </a:rPr>
              <a:t>dispozitiv</a:t>
            </a:r>
            <a:r>
              <a:rPr lang="ro-RO" sz="1800" dirty="0">
                <a:solidFill>
                  <a:srgbClr val="171717"/>
                </a:solidFill>
                <a:effectLst/>
                <a:latin typeface="Calibri" panose="020F0502020204030204" pitchFamily="34" charset="0"/>
                <a:ea typeface="Times New Roman" panose="02020603050405020304" pitchFamily="18" charset="0"/>
              </a:rPr>
              <a:t>.</a:t>
            </a:r>
            <a:endParaRPr lang="en-US" dirty="0"/>
          </a:p>
        </p:txBody>
      </p:sp>
      <p:pic>
        <p:nvPicPr>
          <p:cNvPr id="10242" name="Picture 2" descr="Dell Optiplex 3050 calculator refurbished">
            <a:extLst>
              <a:ext uri="{FF2B5EF4-FFF2-40B4-BE49-F238E27FC236}">
                <a16:creationId xmlns:a16="http://schemas.microsoft.com/office/drawing/2014/main" id="{67EAD659-8574-4DF8-0035-4E1E9E69C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394" y="2998574"/>
            <a:ext cx="2561967" cy="286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2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26E6EB-9146-AAAD-C998-E57A6B9A6FBC}"/>
              </a:ext>
            </a:extLst>
          </p:cNvPr>
          <p:cNvSpPr>
            <a:spLocks noGrp="1"/>
          </p:cNvSpPr>
          <p:nvPr>
            <p:ph type="title"/>
          </p:nvPr>
        </p:nvSpPr>
        <p:spPr/>
        <p:txBody>
          <a:bodyPr>
            <a:normAutofit/>
          </a:bodyPr>
          <a:lstStyle/>
          <a:p>
            <a:r>
              <a:rPr lang="ro-RO" sz="4000" b="1" dirty="0">
                <a:latin typeface="Calibri" panose="020F0502020204030204" pitchFamily="34" charset="0"/>
                <a:cs typeface="Calibri" panose="020F0502020204030204" pitchFamily="34" charset="0"/>
              </a:rPr>
              <a:t>MOSE, TASTATURĂ,MONITOR, IMPRIMANTĂ</a:t>
            </a:r>
            <a:endParaRPr lang="en-US" sz="4000" b="1" dirty="0">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43F4A549-A5C1-6BA6-0E6A-987422F81405}"/>
              </a:ext>
            </a:extLst>
          </p:cNvPr>
          <p:cNvSpPr>
            <a:spLocks noGrp="1"/>
          </p:cNvSpPr>
          <p:nvPr>
            <p:ph idx="1"/>
          </p:nvPr>
        </p:nvSpPr>
        <p:spPr>
          <a:xfrm>
            <a:off x="990188" y="2388287"/>
            <a:ext cx="10058400" cy="3760891"/>
          </a:xfrm>
        </p:spPr>
        <p:txBody>
          <a:bodyPr/>
          <a:lstStyle/>
          <a:p>
            <a:r>
              <a:rPr lang="ro-RO" sz="1800" dirty="0">
                <a:solidFill>
                  <a:srgbClr val="171717"/>
                </a:solidFill>
                <a:effectLst/>
                <a:latin typeface="Calibri" panose="020F0502020204030204" pitchFamily="34" charset="0"/>
                <a:ea typeface="Times New Roman" panose="02020603050405020304" pitchFamily="18" charset="0"/>
              </a:rPr>
              <a:t>Un mouse este un dispozitiv mic utilizat pentru a indica spre elemente si a le selecta de pe ecranul computerului. Este mic, alungit si conectat la unitatea de sistem printr-un fir lung. Unele mouse-uri mai noi sunt </a:t>
            </a:r>
            <a:r>
              <a:rPr lang="ro-RO" sz="1800" u="sng" dirty="0">
                <a:solidFill>
                  <a:srgbClr val="FF0000"/>
                </a:solidFill>
                <a:effectLst/>
                <a:latin typeface="Calibri" panose="020F0502020204030204" pitchFamily="34" charset="0"/>
                <a:ea typeface="Times New Roman" panose="02020603050405020304" pitchFamily="18" charset="0"/>
              </a:rPr>
              <a:t>FĂRĂ FIR</a:t>
            </a:r>
          </a:p>
          <a:p>
            <a:endParaRPr lang="ro-RO" sz="1800" dirty="0">
              <a:solidFill>
                <a:srgbClr val="171717"/>
              </a:solidFill>
              <a:effectLst/>
              <a:latin typeface="Calibri" panose="020F0502020204030204" pitchFamily="34" charset="0"/>
              <a:ea typeface="Times New Roman" panose="02020603050405020304" pitchFamily="18" charset="0"/>
            </a:endParaRPr>
          </a:p>
          <a:p>
            <a:r>
              <a:rPr lang="ro-RO" sz="1800" dirty="0">
                <a:solidFill>
                  <a:srgbClr val="171717"/>
                </a:solidFill>
                <a:effectLst/>
                <a:latin typeface="Calibri" panose="020F0502020204030204" pitchFamily="34" charset="0"/>
                <a:ea typeface="Times New Roman" panose="02020603050405020304" pitchFamily="18" charset="0"/>
              </a:rPr>
              <a:t>Un mouse are de obicei doua butoane: un buton principal (de obicei butonul din </a:t>
            </a:r>
            <a:r>
              <a:rPr lang="ro-RO" sz="1800" dirty="0" err="1">
                <a:solidFill>
                  <a:srgbClr val="171717"/>
                </a:solidFill>
                <a:effectLst/>
                <a:latin typeface="Calibri" panose="020F0502020204030204" pitchFamily="34" charset="0"/>
                <a:ea typeface="Times New Roman" panose="02020603050405020304" pitchFamily="18" charset="0"/>
              </a:rPr>
              <a:t>stanga</a:t>
            </a:r>
            <a:r>
              <a:rPr lang="ro-RO" sz="1800" dirty="0">
                <a:solidFill>
                  <a:srgbClr val="171717"/>
                </a:solidFill>
                <a:effectLst/>
                <a:latin typeface="Calibri" panose="020F0502020204030204" pitchFamily="34" charset="0"/>
                <a:ea typeface="Times New Roman" panose="02020603050405020304" pitchFamily="18" charset="0"/>
              </a:rPr>
              <a:t>) si un buton secundar. De asemenea, multe mouse-uri au o rotita intre cele doua butoane, care permite defilarea lina prin ecrane cu </a:t>
            </a:r>
            <a:r>
              <a:rPr lang="ro-RO" sz="1800" dirty="0" err="1">
                <a:solidFill>
                  <a:srgbClr val="FF0000"/>
                </a:solidFill>
                <a:effectLst/>
                <a:latin typeface="Calibri" panose="020F0502020204030204" pitchFamily="34" charset="0"/>
                <a:ea typeface="Times New Roman" panose="02020603050405020304" pitchFamily="18" charset="0"/>
              </a:rPr>
              <a:t>informatii</a:t>
            </a:r>
            <a:endParaRPr lang="en-US" dirty="0">
              <a:solidFill>
                <a:srgbClr val="FF0000"/>
              </a:solidFill>
            </a:endParaRPr>
          </a:p>
        </p:txBody>
      </p:sp>
      <p:pic>
        <p:nvPicPr>
          <p:cNvPr id="7" name="12" descr="Imagine a unui mouse de computer">
            <a:extLst>
              <a:ext uri="{FF2B5EF4-FFF2-40B4-BE49-F238E27FC236}">
                <a16:creationId xmlns:a16="http://schemas.microsoft.com/office/drawing/2014/main" id="{FBF44DAF-ED12-401B-58C0-BD392633D6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1834" y="5577808"/>
            <a:ext cx="1589066" cy="433777"/>
          </a:xfrm>
          <a:prstGeom prst="rect">
            <a:avLst/>
          </a:prstGeom>
          <a:noFill/>
          <a:ln>
            <a:noFill/>
          </a:ln>
        </p:spPr>
      </p:pic>
      <p:pic>
        <p:nvPicPr>
          <p:cNvPr id="11266" name="Picture 2" descr="Mouse optic Logitech M100, USB, Negru - eMAG.ro">
            <a:extLst>
              <a:ext uri="{FF2B5EF4-FFF2-40B4-BE49-F238E27FC236}">
                <a16:creationId xmlns:a16="http://schemas.microsoft.com/office/drawing/2014/main" id="{7BF10DB6-B465-4398-F955-7E97C3AB4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780" y="4729311"/>
            <a:ext cx="1541120" cy="84849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ell Full Size Wireless Mouse (MS300) - Computer Mouse | Dell USA">
            <a:extLst>
              <a:ext uri="{FF2B5EF4-FFF2-40B4-BE49-F238E27FC236}">
                <a16:creationId xmlns:a16="http://schemas.microsoft.com/office/drawing/2014/main" id="{9960E0D1-FBE5-6807-1020-BCDB08D0A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1891" y="3004751"/>
            <a:ext cx="1861751" cy="84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BCC26A9-F5F6-7C2C-FAD7-95090C8AE876}"/>
              </a:ext>
            </a:extLst>
          </p:cNvPr>
          <p:cNvSpPr>
            <a:spLocks noGrp="1"/>
          </p:cNvSpPr>
          <p:nvPr>
            <p:ph type="title"/>
          </p:nvPr>
        </p:nvSpPr>
        <p:spPr/>
        <p:txBody>
          <a:bodyPr>
            <a:normAutofit/>
          </a:bodyPr>
          <a:lstStyle/>
          <a:p>
            <a:r>
              <a:rPr lang="ro-RO" sz="4000" b="1" dirty="0">
                <a:latin typeface="Calibri" panose="020F0502020204030204" pitchFamily="34" charset="0"/>
                <a:cs typeface="Calibri" panose="020F0502020204030204" pitchFamily="34" charset="0"/>
              </a:rPr>
              <a:t>TASTATURĂ</a:t>
            </a:r>
            <a:endParaRPr lang="en-US" sz="4000" b="1" dirty="0">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711CEC87-98EB-B86A-2688-2AB5EABCBF50}"/>
              </a:ext>
            </a:extLst>
          </p:cNvPr>
          <p:cNvSpPr>
            <a:spLocks noGrp="1"/>
          </p:cNvSpPr>
          <p:nvPr>
            <p:ph idx="1"/>
          </p:nvPr>
        </p:nvSpPr>
        <p:spPr>
          <a:xfrm>
            <a:off x="963827" y="2108201"/>
            <a:ext cx="10191853" cy="3760891"/>
          </a:xfrm>
        </p:spPr>
        <p:txBody>
          <a:bodyPr/>
          <a:lstStyle/>
          <a:p>
            <a:r>
              <a:rPr lang="ro-RO" sz="1800" dirty="0">
                <a:solidFill>
                  <a:srgbClr val="171717"/>
                </a:solidFill>
                <a:effectLst/>
                <a:latin typeface="Calibri" panose="020F0502020204030204" pitchFamily="34" charset="0"/>
                <a:ea typeface="Times New Roman" panose="02020603050405020304" pitchFamily="18" charset="0"/>
              </a:rPr>
              <a:t>O tastatura este utilizata îndeosebi pentru tastarea unui text in computer. La fel ca tastatura unei mașini de scris, aceasta are taste pentru litere si numere, numite taste alfanumerice, dar are și taste speciale</a:t>
            </a:r>
          </a:p>
          <a:p>
            <a:endParaRPr lang="en-US" dirty="0"/>
          </a:p>
        </p:txBody>
      </p:sp>
      <p:graphicFrame>
        <p:nvGraphicFramePr>
          <p:cNvPr id="6" name="Tabel 5">
            <a:extLst>
              <a:ext uri="{FF2B5EF4-FFF2-40B4-BE49-F238E27FC236}">
                <a16:creationId xmlns:a16="http://schemas.microsoft.com/office/drawing/2014/main" id="{55445B38-F92B-A606-25D5-B5FFF775216A}"/>
              </a:ext>
            </a:extLst>
          </p:cNvPr>
          <p:cNvGraphicFramePr>
            <a:graphicFrameLocks noGrp="1"/>
          </p:cNvGraphicFramePr>
          <p:nvPr>
            <p:extLst>
              <p:ext uri="{D42A27DB-BD31-4B8C-83A1-F6EECF244321}">
                <p14:modId xmlns:p14="http://schemas.microsoft.com/office/powerpoint/2010/main" val="2024060492"/>
              </p:ext>
            </p:extLst>
          </p:nvPr>
        </p:nvGraphicFramePr>
        <p:xfrm>
          <a:off x="1036320" y="3122141"/>
          <a:ext cx="5858751" cy="1795848"/>
        </p:xfrm>
        <a:graphic>
          <a:graphicData uri="http://schemas.openxmlformats.org/drawingml/2006/table">
            <a:tbl>
              <a:tblPr firstRow="1" firstCol="1" bandRow="1">
                <a:tableStyleId>{5C22544A-7EE6-4342-B048-85BDC9FD1C3A}</a:tableStyleId>
              </a:tblPr>
              <a:tblGrid>
                <a:gridCol w="5858751">
                  <a:extLst>
                    <a:ext uri="{9D8B030D-6E8A-4147-A177-3AD203B41FA5}">
                      <a16:colId xmlns:a16="http://schemas.microsoft.com/office/drawing/2014/main" val="1302282944"/>
                    </a:ext>
                  </a:extLst>
                </a:gridCol>
              </a:tblGrid>
              <a:tr h="598616">
                <a:tc>
                  <a:txBody>
                    <a:bodyPr/>
                    <a:lstStyle/>
                    <a:p>
                      <a:pPr marL="0" marR="0">
                        <a:lnSpc>
                          <a:spcPct val="107000"/>
                        </a:lnSpc>
                        <a:spcBef>
                          <a:spcPts val="0"/>
                        </a:spcBef>
                        <a:spcAft>
                          <a:spcPts val="800"/>
                        </a:spcAft>
                      </a:pPr>
                      <a:r>
                        <a:rPr lang="ro-RO" sz="1100" dirty="0">
                          <a:effectLst/>
                        </a:rPr>
                        <a:t>Tastele </a:t>
                      </a:r>
                      <a:r>
                        <a:rPr lang="ro-RO" sz="1100" dirty="0" err="1">
                          <a:effectLst/>
                        </a:rPr>
                        <a:t>functionale</a:t>
                      </a:r>
                      <a:r>
                        <a:rPr lang="ro-RO" sz="1100" dirty="0">
                          <a:effectLst/>
                        </a:rPr>
                        <a:t>, aflate pe </a:t>
                      </a:r>
                      <a:r>
                        <a:rPr lang="ro-RO" sz="1100" dirty="0" err="1">
                          <a:effectLst/>
                        </a:rPr>
                        <a:t>randul</a:t>
                      </a:r>
                      <a:r>
                        <a:rPr lang="ro-RO" sz="1100" dirty="0">
                          <a:effectLst/>
                        </a:rPr>
                        <a:t> de sus, </a:t>
                      </a:r>
                      <a:r>
                        <a:rPr lang="ro-RO" sz="1100" dirty="0" err="1">
                          <a:effectLst/>
                        </a:rPr>
                        <a:t>efectueaza</a:t>
                      </a:r>
                      <a:r>
                        <a:rPr lang="ro-RO" sz="1100" dirty="0">
                          <a:effectLst/>
                        </a:rPr>
                        <a:t> </a:t>
                      </a:r>
                      <a:r>
                        <a:rPr lang="ro-RO" sz="1100" dirty="0" err="1">
                          <a:effectLst/>
                        </a:rPr>
                        <a:t>functii</a:t>
                      </a:r>
                      <a:r>
                        <a:rPr lang="ro-RO" sz="1100" dirty="0">
                          <a:effectLst/>
                        </a:rPr>
                        <a:t> diferite, </a:t>
                      </a:r>
                      <a:r>
                        <a:rPr lang="ro-RO" sz="1100" dirty="0" err="1">
                          <a:effectLst/>
                        </a:rPr>
                        <a:t>dupa</a:t>
                      </a:r>
                      <a:r>
                        <a:rPr lang="ro-RO" sz="1100" dirty="0">
                          <a:effectLst/>
                        </a:rPr>
                        <a:t> locul unde sunt utilizate.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32003096"/>
                  </a:ext>
                </a:extLst>
              </a:tr>
              <a:tr h="598616">
                <a:tc>
                  <a:txBody>
                    <a:bodyPr/>
                    <a:lstStyle/>
                    <a:p>
                      <a:pPr marL="0" marR="0">
                        <a:lnSpc>
                          <a:spcPct val="107000"/>
                        </a:lnSpc>
                        <a:spcBef>
                          <a:spcPts val="0"/>
                        </a:spcBef>
                        <a:spcAft>
                          <a:spcPts val="800"/>
                        </a:spcAft>
                      </a:pPr>
                      <a:r>
                        <a:rPr lang="ro-RO" sz="1100">
                          <a:effectLst/>
                        </a:rPr>
                        <a:t>Tastele     numerice, amplasata in partea din dreapta a majoritatii tastaturilor, permite introducerea rapida a numerelor.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66175977"/>
                  </a:ext>
                </a:extLst>
              </a:tr>
              <a:tr h="598616">
                <a:tc>
                  <a:txBody>
                    <a:bodyPr/>
                    <a:lstStyle/>
                    <a:p>
                      <a:pPr marL="0" marR="0">
                        <a:lnSpc>
                          <a:spcPct val="107000"/>
                        </a:lnSpc>
                        <a:spcBef>
                          <a:spcPts val="0"/>
                        </a:spcBef>
                        <a:spcAft>
                          <a:spcPts val="800"/>
                        </a:spcAft>
                      </a:pPr>
                      <a:r>
                        <a:rPr lang="ro-RO" sz="1100" dirty="0">
                          <a:effectLst/>
                        </a:rPr>
                        <a:t>Tastele de navigare, cum ar fi tastele </a:t>
                      </a:r>
                      <a:r>
                        <a:rPr lang="ro-RO" sz="1100" dirty="0" err="1">
                          <a:effectLst/>
                        </a:rPr>
                        <a:t>sageti</a:t>
                      </a:r>
                      <a:r>
                        <a:rPr lang="ro-RO" sz="1100" dirty="0">
                          <a:effectLst/>
                        </a:rPr>
                        <a:t>, permit sa </a:t>
                      </a:r>
                      <a:r>
                        <a:rPr lang="ro-RO" sz="1100" dirty="0" err="1">
                          <a:effectLst/>
                        </a:rPr>
                        <a:t>mutati</a:t>
                      </a:r>
                      <a:r>
                        <a:rPr lang="ro-RO" sz="1100" dirty="0">
                          <a:effectLst/>
                        </a:rPr>
                        <a:t> </a:t>
                      </a:r>
                      <a:r>
                        <a:rPr lang="ro-RO" sz="1100" dirty="0" err="1">
                          <a:effectLst/>
                        </a:rPr>
                        <a:t>pozitia</a:t>
                      </a:r>
                      <a:r>
                        <a:rPr lang="ro-RO" sz="1100" dirty="0">
                          <a:effectLst/>
                        </a:rPr>
                        <a:t> </a:t>
                      </a:r>
                      <a:r>
                        <a:rPr lang="ro-RO" sz="1100" dirty="0" err="1">
                          <a:effectLst/>
                        </a:rPr>
                        <a:t>intr</a:t>
                      </a:r>
                      <a:r>
                        <a:rPr lang="ro-RO" sz="1100" dirty="0">
                          <a:effectLst/>
                        </a:rPr>
                        <a:t>-un document sau </a:t>
                      </a:r>
                      <a:r>
                        <a:rPr lang="ro-RO" sz="1100" dirty="0" err="1">
                          <a:effectLst/>
                        </a:rPr>
                        <a:t>intr-o</a:t>
                      </a:r>
                      <a:r>
                        <a:rPr lang="ro-RO" sz="1100" dirty="0">
                          <a:effectLst/>
                        </a:rPr>
                        <a:t> pagina Web.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25447728"/>
                  </a:ext>
                </a:extLst>
              </a:tr>
            </a:tbl>
          </a:graphicData>
        </a:graphic>
      </p:graphicFrame>
      <p:pic>
        <p:nvPicPr>
          <p:cNvPr id="3077" name="Picture 5" descr="Tastatura cu fir Tellur Basic | Pret avantajos - Auchan.ro">
            <a:extLst>
              <a:ext uri="{FF2B5EF4-FFF2-40B4-BE49-F238E27FC236}">
                <a16:creationId xmlns:a16="http://schemas.microsoft.com/office/drawing/2014/main" id="{DE00BCB2-A921-455C-B870-9986F7AEB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378" y="2907956"/>
            <a:ext cx="3270422" cy="296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39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4C9E9C-6897-5EBC-B2BC-A12192CB3A19}"/>
              </a:ext>
            </a:extLst>
          </p:cNvPr>
          <p:cNvSpPr>
            <a:spLocks noGrp="1"/>
          </p:cNvSpPr>
          <p:nvPr>
            <p:ph type="title"/>
          </p:nvPr>
        </p:nvSpPr>
        <p:spPr/>
        <p:txBody>
          <a:bodyPr>
            <a:normAutofit/>
          </a:bodyPr>
          <a:lstStyle/>
          <a:p>
            <a:r>
              <a:rPr lang="ro-RO" sz="4000" b="1" dirty="0">
                <a:latin typeface="Calibri" panose="020F0502020204030204" pitchFamily="34" charset="0"/>
                <a:cs typeface="Calibri" panose="020F0502020204030204" pitchFamily="34" charset="0"/>
              </a:rPr>
              <a:t>MONITOR</a:t>
            </a:r>
            <a:endParaRPr lang="en-US" sz="4000" b="1" dirty="0">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3B00D05C-937B-2202-33D0-F953F94F0680}"/>
              </a:ext>
            </a:extLst>
          </p:cNvPr>
          <p:cNvSpPr>
            <a:spLocks noGrp="1"/>
          </p:cNvSpPr>
          <p:nvPr>
            <p:ph idx="1"/>
          </p:nvPr>
        </p:nvSpPr>
        <p:spPr/>
        <p:txBody>
          <a:bodyPr/>
          <a:lstStyle/>
          <a:p>
            <a:r>
              <a:rPr lang="ro-RO" sz="3200" dirty="0">
                <a:solidFill>
                  <a:srgbClr val="171717"/>
                </a:solidFill>
                <a:effectLst/>
                <a:latin typeface="Calibri" panose="020F0502020204030204" pitchFamily="34" charset="0"/>
                <a:ea typeface="Calibri" panose="020F0502020204030204" pitchFamily="34" charset="0"/>
              </a:rPr>
              <a:t>Un </a:t>
            </a:r>
            <a:r>
              <a:rPr lang="ro-RO" sz="3200" i="1" dirty="0">
                <a:solidFill>
                  <a:srgbClr val="FF0000"/>
                </a:solidFill>
                <a:effectLst/>
                <a:latin typeface="Calibri" panose="020F0502020204030204" pitchFamily="34" charset="0"/>
                <a:ea typeface="Calibri" panose="020F0502020204030204" pitchFamily="34" charset="0"/>
              </a:rPr>
              <a:t>monitor</a:t>
            </a:r>
            <a:r>
              <a:rPr lang="ro-RO" sz="3200" dirty="0">
                <a:solidFill>
                  <a:srgbClr val="FF0000"/>
                </a:solidFill>
                <a:effectLst/>
                <a:latin typeface="Calibri" panose="020F0502020204030204" pitchFamily="34" charset="0"/>
                <a:ea typeface="Calibri" panose="020F0502020204030204" pitchFamily="34" charset="0"/>
              </a:rPr>
              <a:t> </a:t>
            </a:r>
            <a:r>
              <a:rPr lang="ro-RO" sz="3200" dirty="0" err="1">
                <a:solidFill>
                  <a:srgbClr val="171717"/>
                </a:solidFill>
                <a:effectLst/>
                <a:latin typeface="Calibri" panose="020F0502020204030204" pitchFamily="34" charset="0"/>
                <a:ea typeface="Calibri" panose="020F0502020204030204" pitchFamily="34" charset="0"/>
              </a:rPr>
              <a:t>afiseaza</a:t>
            </a:r>
            <a:r>
              <a:rPr lang="ro-RO" sz="3200" dirty="0">
                <a:solidFill>
                  <a:srgbClr val="171717"/>
                </a:solidFill>
                <a:effectLst/>
                <a:latin typeface="Calibri" panose="020F0502020204030204" pitchFamily="34" charset="0"/>
                <a:ea typeface="Calibri" panose="020F0502020204030204" pitchFamily="34" charset="0"/>
              </a:rPr>
              <a:t> </a:t>
            </a:r>
            <a:r>
              <a:rPr lang="ro-RO" sz="3200" dirty="0" err="1">
                <a:solidFill>
                  <a:srgbClr val="171717"/>
                </a:solidFill>
                <a:effectLst/>
                <a:latin typeface="Calibri" panose="020F0502020204030204" pitchFamily="34" charset="0"/>
                <a:ea typeface="Calibri" panose="020F0502020204030204" pitchFamily="34" charset="0"/>
              </a:rPr>
              <a:t>informatiile</a:t>
            </a:r>
            <a:r>
              <a:rPr lang="ro-RO" sz="3200" dirty="0">
                <a:solidFill>
                  <a:srgbClr val="171717"/>
                </a:solidFill>
                <a:effectLst/>
                <a:latin typeface="Calibri" panose="020F0502020204030204" pitchFamily="34" charset="0"/>
                <a:ea typeface="Calibri" panose="020F0502020204030204" pitchFamily="34" charset="0"/>
              </a:rPr>
              <a:t> in forma vizuala, </a:t>
            </a:r>
            <a:r>
              <a:rPr lang="ro-RO" sz="3200" dirty="0" err="1">
                <a:solidFill>
                  <a:srgbClr val="171717"/>
                </a:solidFill>
                <a:effectLst/>
                <a:latin typeface="Calibri" panose="020F0502020204030204" pitchFamily="34" charset="0"/>
                <a:ea typeface="Calibri" panose="020F0502020204030204" pitchFamily="34" charset="0"/>
              </a:rPr>
              <a:t>utilizand</a:t>
            </a:r>
            <a:r>
              <a:rPr lang="ro-RO" sz="3200" dirty="0">
                <a:solidFill>
                  <a:srgbClr val="171717"/>
                </a:solidFill>
                <a:effectLst/>
                <a:latin typeface="Calibri" panose="020F0502020204030204" pitchFamily="34" charset="0"/>
                <a:ea typeface="Calibri" panose="020F0502020204030204" pitchFamily="34" charset="0"/>
              </a:rPr>
              <a:t> text si </a:t>
            </a:r>
            <a:r>
              <a:rPr lang="ro-RO" sz="3200" dirty="0" err="1">
                <a:solidFill>
                  <a:srgbClr val="171717"/>
                </a:solidFill>
                <a:effectLst/>
                <a:latin typeface="Calibri" panose="020F0502020204030204" pitchFamily="34" charset="0"/>
                <a:ea typeface="Calibri" panose="020F0502020204030204" pitchFamily="34" charset="0"/>
              </a:rPr>
              <a:t>reprezentari</a:t>
            </a:r>
            <a:r>
              <a:rPr lang="ro-RO" sz="3200" dirty="0">
                <a:solidFill>
                  <a:srgbClr val="171717"/>
                </a:solidFill>
                <a:effectLst/>
                <a:latin typeface="Calibri" panose="020F0502020204030204" pitchFamily="34" charset="0"/>
                <a:ea typeface="Calibri" panose="020F0502020204030204" pitchFamily="34" charset="0"/>
              </a:rPr>
              <a:t> grafice. Partea din monitor care </a:t>
            </a:r>
            <a:r>
              <a:rPr lang="ro-RO" sz="3200" dirty="0" err="1">
                <a:solidFill>
                  <a:srgbClr val="171717"/>
                </a:solidFill>
                <a:effectLst/>
                <a:latin typeface="Calibri" panose="020F0502020204030204" pitchFamily="34" charset="0"/>
                <a:ea typeface="Calibri" panose="020F0502020204030204" pitchFamily="34" charset="0"/>
              </a:rPr>
              <a:t>afiseaza</a:t>
            </a:r>
            <a:r>
              <a:rPr lang="ro-RO" sz="3200" dirty="0">
                <a:solidFill>
                  <a:srgbClr val="171717"/>
                </a:solidFill>
                <a:effectLst/>
                <a:latin typeface="Calibri" panose="020F0502020204030204" pitchFamily="34" charset="0"/>
                <a:ea typeface="Calibri" panose="020F0502020204030204" pitchFamily="34" charset="0"/>
              </a:rPr>
              <a:t> </a:t>
            </a:r>
            <a:r>
              <a:rPr lang="ro-RO" sz="3200" dirty="0" err="1">
                <a:solidFill>
                  <a:srgbClr val="171717"/>
                </a:solidFill>
                <a:effectLst/>
                <a:latin typeface="Calibri" panose="020F0502020204030204" pitchFamily="34" charset="0"/>
                <a:ea typeface="Calibri" panose="020F0502020204030204" pitchFamily="34" charset="0"/>
              </a:rPr>
              <a:t>informatii</a:t>
            </a:r>
            <a:r>
              <a:rPr lang="ro-RO" sz="3200" dirty="0">
                <a:solidFill>
                  <a:srgbClr val="171717"/>
                </a:solidFill>
                <a:effectLst/>
                <a:latin typeface="Calibri" panose="020F0502020204030204" pitchFamily="34" charset="0"/>
                <a:ea typeface="Calibri" panose="020F0502020204030204" pitchFamily="34" charset="0"/>
              </a:rPr>
              <a:t> poarta numele de </a:t>
            </a:r>
            <a:r>
              <a:rPr lang="ro-RO" sz="3200" i="1" dirty="0">
                <a:solidFill>
                  <a:srgbClr val="171717"/>
                </a:solidFill>
                <a:effectLst/>
                <a:latin typeface="Calibri" panose="020F0502020204030204" pitchFamily="34" charset="0"/>
                <a:ea typeface="Calibri" panose="020F0502020204030204" pitchFamily="34" charset="0"/>
              </a:rPr>
              <a:t>ecran</a:t>
            </a:r>
            <a:r>
              <a:rPr lang="ro-RO" sz="3200" dirty="0">
                <a:solidFill>
                  <a:srgbClr val="171717"/>
                </a:solidFill>
                <a:effectLst/>
                <a:latin typeface="Calibri" panose="020F0502020204030204" pitchFamily="34" charset="0"/>
                <a:ea typeface="Calibri" panose="020F0502020204030204" pitchFamily="34" charset="0"/>
              </a:rPr>
              <a:t>. La fel ca ecranul unui televizor, ecranului unui computer arata imagini fixe sau in mișcare</a:t>
            </a:r>
          </a:p>
          <a:p>
            <a:endParaRPr lang="ro-RO" sz="1800" dirty="0">
              <a:solidFill>
                <a:srgbClr val="171717"/>
              </a:solidFill>
              <a:latin typeface="Calibri" panose="020F0502020204030204" pitchFamily="34" charset="0"/>
              <a:ea typeface="Calibri" panose="020F0502020204030204" pitchFamily="34" charset="0"/>
            </a:endParaRPr>
          </a:p>
          <a:p>
            <a:endParaRPr lang="ro-RO" sz="1800" dirty="0">
              <a:solidFill>
                <a:srgbClr val="171717"/>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03390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nitor 27&quot; DELL UltraSharp U2717D, LED IPS, GARANTIE 2 ANI">
            <a:extLst>
              <a:ext uri="{FF2B5EF4-FFF2-40B4-BE49-F238E27FC236}">
                <a16:creationId xmlns:a16="http://schemas.microsoft.com/office/drawing/2014/main" id="{36B9435C-313F-95B1-496B-A7B7EA443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502508"/>
            <a:ext cx="7432589" cy="532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2024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{6EE5BBA5-3843-4F93-BA32-85A54A08BBE6}tf56160789_win32</Template>
  <TotalTime>111</TotalTime>
  <Words>2251</Words>
  <Application>Microsoft Office PowerPoint</Application>
  <PresentationFormat>Ecran lat</PresentationFormat>
  <Paragraphs>96</Paragraphs>
  <Slides>27</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27</vt:i4>
      </vt:variant>
    </vt:vector>
  </HeadingPairs>
  <TitlesOfParts>
    <vt:vector size="36" baseType="lpstr">
      <vt:lpstr>Algerian</vt:lpstr>
      <vt:lpstr>Bookman Old Style</vt:lpstr>
      <vt:lpstr>Calibri</vt:lpstr>
      <vt:lpstr>Castellar</vt:lpstr>
      <vt:lpstr>Franklin Gothic Book</vt:lpstr>
      <vt:lpstr>PT Serif</vt:lpstr>
      <vt:lpstr>Symbol</vt:lpstr>
      <vt:lpstr>Wingdings</vt:lpstr>
      <vt:lpstr>1_RetrospectVTI</vt:lpstr>
      <vt:lpstr> PROGRAM DE ÎNVĂȚARE LA LOCUL DE MUNCĂ ALFABETIZARE DIGITALĂ/TIC </vt:lpstr>
      <vt:lpstr>TIPURI DE COMPUTERE </vt:lpstr>
      <vt:lpstr>TIPURI DE COMPUTERE</vt:lpstr>
      <vt:lpstr>PĂRȚILE UNUI COMPUTER </vt:lpstr>
      <vt:lpstr>UNITATE DE SISTEM</vt:lpstr>
      <vt:lpstr>MOSE, TASTATURĂ,MONITOR, IMPRIMANTĂ</vt:lpstr>
      <vt:lpstr>TASTATURĂ</vt:lpstr>
      <vt:lpstr>MONITOR</vt:lpstr>
      <vt:lpstr>Prezentare PowerPoint</vt:lpstr>
      <vt:lpstr>IMPRIMANTĂ</vt:lpstr>
      <vt:lpstr>1.</vt:lpstr>
      <vt:lpstr>2.</vt:lpstr>
      <vt:lpstr>SISTEME DE OPERARE PENTRU TELEFONUL MOBIL</vt:lpstr>
      <vt:lpstr>SISTEME DE OPERARE PENTRU CALCULATOR SAU LAPTOP</vt:lpstr>
      <vt:lpstr>INSTALAREA, DEZINSTALAREA UNEI APLICAȚII SOFT </vt:lpstr>
      <vt:lpstr>Prezentare PowerPoint</vt:lpstr>
      <vt:lpstr> DESKTOP-UL SI FISIERELE/ LUCRUL CU PICTOGRAMELE </vt:lpstr>
      <vt:lpstr>DESCHIDEREA UNUI FIȘIER, DIRECTOR, APLICATIE DE PE DESKTOP </vt:lpstr>
      <vt:lpstr>LUCRUL CU FIȘIERELE</vt:lpstr>
      <vt:lpstr>Prezentare PowerPoint</vt:lpstr>
      <vt:lpstr>REFACERA FIȘIERELOR ȘTERSE DIN RECYCLE BIN </vt:lpstr>
      <vt:lpstr>ARHIVARE,&amp; PRINTAREA DOCUMENTELOR</vt:lpstr>
      <vt:lpstr>ARHIVARE,&amp; PRINTAREA DOCUMENTELOR </vt:lpstr>
      <vt:lpstr>TIPĂRIREA DOCUMENTELOR</vt:lpstr>
      <vt:lpstr>Prezentare PowerPoint</vt:lpstr>
      <vt:lpstr>"Invatatura trebuie sa fie uneori un drum ; intotdeuna un orizont." </vt:lpstr>
      <vt:lpstr>VĂ MULȚUMESC!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PROGRAM DE ÎNVĂȚARE LA LOCUL DE MUNCĂ ALFABETIZARE DIGITALĂ/TIC </dc:title>
  <dc:creator>Alina Briceag</dc:creator>
  <cp:lastModifiedBy>Alina Briceag</cp:lastModifiedBy>
  <cp:revision>10</cp:revision>
  <dcterms:created xsi:type="dcterms:W3CDTF">2023-04-26T06:13:03Z</dcterms:created>
  <dcterms:modified xsi:type="dcterms:W3CDTF">2023-04-26T14:33:15Z</dcterms:modified>
</cp:coreProperties>
</file>