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16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C0FA7F-A81D-11EB-CF12-34888B23C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o-RO" dirty="0"/>
              <a:t>Program de învățare la locul de muncă alfabetizare digitală/tic</a:t>
            </a:r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815D19F-7712-3E6F-02E5-59E18AD81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b="1" i="1" dirty="0">
                <a:solidFill>
                  <a:srgbClr val="00B0F0"/>
                </a:solidFill>
              </a:rPr>
              <a:t>Editor de texte cu programul </a:t>
            </a:r>
            <a:r>
              <a:rPr lang="ro-RO" sz="3200" b="1" i="1" dirty="0" err="1">
                <a:solidFill>
                  <a:srgbClr val="00B0F0"/>
                </a:solidFill>
              </a:rPr>
              <a:t>microsoft</a:t>
            </a:r>
            <a:r>
              <a:rPr lang="ro-RO" sz="3200" b="1" i="1" dirty="0">
                <a:solidFill>
                  <a:srgbClr val="00B0F0"/>
                </a:solidFill>
              </a:rPr>
              <a:t> </a:t>
            </a:r>
            <a:r>
              <a:rPr lang="ro-RO" sz="3200" b="1" i="1" dirty="0" err="1">
                <a:solidFill>
                  <a:srgbClr val="00B0F0"/>
                </a:solidFill>
              </a:rPr>
              <a:t>word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  <p:pic>
        <p:nvPicPr>
          <p:cNvPr id="10242" name="Picture 2" descr="Top 10 hack-uri pentru Microsoft Word - NewIT">
            <a:extLst>
              <a:ext uri="{FF2B5EF4-FFF2-40B4-BE49-F238E27FC236}">
                <a16:creationId xmlns:a16="http://schemas.microsoft.com/office/drawing/2014/main" id="{99D01520-8CBF-03C4-A3FD-5FBAC6A2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0149" cy="28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E1ADACCB-324F-211F-7B7B-F666D0395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6"/>
          <a:stretch/>
        </p:blipFill>
        <p:spPr bwMode="auto">
          <a:xfrm>
            <a:off x="3760149" y="75296"/>
            <a:ext cx="8195417" cy="815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AF695E21-1EF8-F35C-9AB6-6541F07EC2C8}"/>
              </a:ext>
            </a:extLst>
          </p:cNvPr>
          <p:cNvSpPr txBox="1"/>
          <p:nvPr/>
        </p:nvSpPr>
        <p:spPr>
          <a:xfrm>
            <a:off x="4888194" y="1066801"/>
            <a:ext cx="633243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IMM DIGITALL - DEZVOLTAREA INTEGRATA A COMPETENTELOR DIGITALE PENTRU ANGAJATII SI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SPECIALISTII IT</a:t>
            </a:r>
            <a:b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 ACTIVEAZA IN SECTOARELE SNC/DOMENIILE SNCDI LA NIVELUL REGIUNII SUD-MUNTENIA - POCU/860/3/12/141968</a:t>
            </a:r>
            <a:b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Proiect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cofinanțat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din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fondul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social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programul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operațional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capital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uman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2014 – 2020.</a:t>
            </a:r>
            <a:b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5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95F3D9-944B-00E7-93A2-6FDC5009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INTRODUCEREA</a:t>
            </a:r>
            <a:r>
              <a:rPr lang="ro-RO" b="1" spc="9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UNUI</a:t>
            </a:r>
            <a:r>
              <a:rPr lang="ro-RO" b="1" spc="1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78126B5-4E27-E63E-33EF-05555B1AB8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1400" b="1" kern="0" spc="-5" dirty="0">
                <a:effectLst/>
                <a:ea typeface="Times New Roman" panose="02020603050405020304" pitchFamily="18" charset="0"/>
              </a:rPr>
              <a:t>SCRIEŢI</a:t>
            </a:r>
            <a:r>
              <a:rPr lang="ro-RO" sz="1400" b="1" kern="0" spc="-6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kern="0" spc="-5" dirty="0">
                <a:effectLst/>
                <a:ea typeface="Times New Roman" panose="02020603050405020304" pitchFamily="18" charset="0"/>
              </a:rPr>
              <a:t>UN</a:t>
            </a:r>
            <a:r>
              <a:rPr lang="ro-RO" sz="1400" b="1" kern="0" spc="-5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kern="0" spc="-5" dirty="0">
                <a:effectLst/>
                <a:ea typeface="Times New Roman" panose="02020603050405020304" pitchFamily="18" charset="0"/>
              </a:rPr>
              <a:t>TEXT</a:t>
            </a:r>
          </a:p>
          <a:p>
            <a:r>
              <a:rPr lang="ro-RO" sz="140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 err="1">
                <a:effectLst/>
                <a:ea typeface="Times New Roman" panose="02020603050405020304" pitchFamily="18" charset="0"/>
              </a:rPr>
              <a:t>Învăţăm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 să introducem un text de la tastatură. Pentru a trece</a:t>
            </a:r>
            <a:r>
              <a:rPr lang="ro-RO" sz="1400" spc="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 err="1">
                <a:effectLst/>
                <a:ea typeface="Times New Roman" panose="02020603050405020304" pitchFamily="18" charset="0"/>
              </a:rPr>
              <a:t>forţat</a:t>
            </a:r>
            <a:r>
              <a:rPr lang="ro-RO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la</a:t>
            </a:r>
            <a:r>
              <a:rPr lang="ro-RO" sz="1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linie</a:t>
            </a:r>
            <a:r>
              <a:rPr lang="ro-RO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nouă,</a:t>
            </a:r>
            <a:r>
              <a:rPr lang="ro-RO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putem</a:t>
            </a:r>
            <a:r>
              <a:rPr lang="ro-RO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tasta</a:t>
            </a:r>
            <a:r>
              <a:rPr lang="ro-RO" sz="1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ENTER</a:t>
            </a:r>
          </a:p>
          <a:p>
            <a:r>
              <a:rPr lang="ro-RO" sz="1400" dirty="0">
                <a:effectLst/>
                <a:ea typeface="Times New Roman" panose="02020603050405020304" pitchFamily="18" charset="0"/>
              </a:rPr>
              <a:t>Dacă dorim să efectuăm o </a:t>
            </a:r>
            <a:r>
              <a:rPr lang="ro-RO" sz="1400" dirty="0" err="1">
                <a:effectLst/>
                <a:ea typeface="Times New Roman" panose="02020603050405020304" pitchFamily="18" charset="0"/>
              </a:rPr>
              <a:t>operaţiune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 asupra unei </a:t>
            </a:r>
            <a:r>
              <a:rPr lang="ro-RO" sz="1400" dirty="0" err="1">
                <a:effectLst/>
                <a:ea typeface="Times New Roman" panose="02020603050405020304" pitchFamily="18" charset="0"/>
              </a:rPr>
              <a:t>porţiuni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 de</a:t>
            </a:r>
            <a:r>
              <a:rPr lang="ro-RO" sz="1400" spc="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text,</a:t>
            </a:r>
            <a:r>
              <a:rPr lang="ro-RO" sz="14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va</a:t>
            </a:r>
            <a:r>
              <a:rPr lang="ro-RO" sz="14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trebui</a:t>
            </a:r>
            <a:r>
              <a:rPr lang="ro-RO" sz="14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întâi</a:t>
            </a:r>
            <a:r>
              <a:rPr lang="ro-RO" sz="14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să</a:t>
            </a:r>
            <a:r>
              <a:rPr lang="ro-RO" sz="1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selectăm</a:t>
            </a:r>
            <a:r>
              <a:rPr lang="ro-RO" sz="14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acea</a:t>
            </a:r>
            <a:r>
              <a:rPr lang="ro-RO" sz="14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 err="1">
                <a:effectLst/>
                <a:ea typeface="Times New Roman" panose="02020603050405020304" pitchFamily="18" charset="0"/>
              </a:rPr>
              <a:t>porţiune</a:t>
            </a:r>
            <a:endParaRPr lang="en-US" sz="1400" b="1" kern="0" spc="-5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286EC4D-9E10-6D3C-07C1-964450B8AF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1400" b="1" kern="0" spc="-5" dirty="0">
                <a:effectLst/>
                <a:ea typeface="Times New Roman" panose="02020603050405020304" pitchFamily="18" charset="0"/>
              </a:rPr>
              <a:t>DEPLASAŢI-VĂ</a:t>
            </a:r>
            <a:r>
              <a:rPr lang="ro-RO" sz="1400" b="1" kern="0" spc="9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kern="0" spc="-5" dirty="0">
                <a:effectLst/>
                <a:ea typeface="Times New Roman" panose="02020603050405020304" pitchFamily="18" charset="0"/>
              </a:rPr>
              <a:t>PRIN</a:t>
            </a:r>
            <a:r>
              <a:rPr lang="ro-RO" sz="1400" b="1" kern="0" spc="10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kern="0" spc="-5" dirty="0">
                <a:effectLst/>
                <a:ea typeface="Times New Roman" panose="02020603050405020304" pitchFamily="18" charset="0"/>
              </a:rPr>
              <a:t>DOCUMENT</a:t>
            </a:r>
            <a:r>
              <a:rPr lang="ro-RO" sz="1400" spc="-5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sz="1400" spc="-5" dirty="0">
                <a:effectLst/>
                <a:ea typeface="Times New Roman" panose="02020603050405020304" pitchFamily="18" charset="0"/>
              </a:rPr>
              <a:t>Deplasarea</a:t>
            </a:r>
            <a:r>
              <a:rPr lang="ro-RO" sz="1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effectLst/>
                <a:ea typeface="Times New Roman" panose="02020603050405020304" pitchFamily="18" charset="0"/>
              </a:rPr>
              <a:t>prin</a:t>
            </a:r>
            <a:r>
              <a:rPr lang="ro-RO" sz="14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effectLst/>
                <a:ea typeface="Times New Roman" panose="02020603050405020304" pitchFamily="18" charset="0"/>
              </a:rPr>
              <a:t>document</a:t>
            </a:r>
            <a:r>
              <a:rPr lang="ro-RO" sz="1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effectLst/>
                <a:ea typeface="Times New Roman" panose="02020603050405020304" pitchFamily="18" charset="0"/>
              </a:rPr>
              <a:t>se</a:t>
            </a:r>
            <a:r>
              <a:rPr lang="ro-RO" sz="1400" spc="-6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effectLst/>
                <a:ea typeface="Times New Roman" panose="02020603050405020304" pitchFamily="18" charset="0"/>
              </a:rPr>
              <a:t>poate</a:t>
            </a:r>
            <a:r>
              <a:rPr lang="ro-RO" sz="14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effectLst/>
                <a:ea typeface="Times New Roman" panose="02020603050405020304" pitchFamily="18" charset="0"/>
              </a:rPr>
              <a:t>face</a:t>
            </a:r>
            <a:r>
              <a:rPr lang="ro-RO" sz="1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prin:</a:t>
            </a:r>
          </a:p>
          <a:p>
            <a:r>
              <a:rPr lang="ro-RO" sz="1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tastele</a:t>
            </a:r>
            <a:r>
              <a:rPr lang="ro-RO" sz="1400" spc="-7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săgeţi</a:t>
            </a:r>
            <a:r>
              <a:rPr lang="ro-RO" sz="1400" spc="-6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(deplasare</a:t>
            </a:r>
            <a:r>
              <a:rPr lang="ro-RO" sz="1400" spc="-7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cu</a:t>
            </a:r>
            <a:r>
              <a:rPr lang="ro-RO" sz="1400" spc="-6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un</a:t>
            </a:r>
            <a:r>
              <a:rPr lang="ro-RO" sz="1400" spc="-6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caracter</a:t>
            </a:r>
            <a:r>
              <a:rPr lang="ro-RO" sz="1400" spc="-6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la</a:t>
            </a:r>
            <a:r>
              <a:rPr lang="ro-RO" sz="1400" spc="-6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stânga,</a:t>
            </a:r>
            <a:r>
              <a:rPr lang="ro-RO" sz="1400" spc="-6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dreapta,</a:t>
            </a:r>
            <a:r>
              <a:rPr lang="ro-RO" sz="1400" spc="-6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sus</a:t>
            </a:r>
            <a:r>
              <a:rPr lang="ro-RO" sz="1400" spc="-5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sau jos)</a:t>
            </a:r>
          </a:p>
          <a:p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tastele</a:t>
            </a:r>
            <a:r>
              <a:rPr lang="ro-RO" sz="1400" spc="-6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i="1" spc="-5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PageUp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ro-RO" sz="1400" spc="-6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i="1" spc="-5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PageDown</a:t>
            </a:r>
            <a:r>
              <a:rPr lang="ro-RO" sz="1400" i="1" spc="-5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(deplasare</a:t>
            </a:r>
            <a:r>
              <a:rPr lang="ro-RO" sz="1400" spc="-6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cu</a:t>
            </a:r>
            <a:r>
              <a:rPr lang="ro-RO" sz="1400" spc="-5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ro-RO" sz="1400" spc="-5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spc="-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pagină</a:t>
            </a:r>
            <a:r>
              <a:rPr lang="ro-RO" sz="1400" spc="-5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ro-RO" sz="1400" spc="-5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sus, respectiv jos)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cu</a:t>
            </a:r>
            <a:r>
              <a:rPr lang="ro-RO" sz="1400" spc="3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ajutorul</a:t>
            </a:r>
            <a:r>
              <a:rPr lang="ro-RO" sz="1400" spc="4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mouse-ului,</a:t>
            </a:r>
            <a:r>
              <a:rPr lang="ro-RO" sz="1400" spc="3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“trăgând”</a:t>
            </a:r>
            <a:r>
              <a:rPr lang="ro-RO" sz="1400" spc="3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de</a:t>
            </a:r>
            <a:r>
              <a:rPr lang="ro-RO" sz="1400" spc="3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bara</a:t>
            </a:r>
            <a:r>
              <a:rPr lang="ro-RO" sz="1400" spc="3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de</a:t>
            </a:r>
            <a:r>
              <a:rPr lang="ro-RO" sz="1400" spc="3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defilare</a:t>
            </a:r>
            <a:r>
              <a:rPr lang="ro-RO" sz="1400" spc="3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în</a:t>
            </a:r>
            <a:r>
              <a:rPr lang="ro-RO" sz="1400" spc="3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sus</a:t>
            </a:r>
            <a:r>
              <a:rPr lang="ro-RO" sz="1400" spc="4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ro-RO" sz="1400" spc="4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jos</a:t>
            </a:r>
            <a:r>
              <a:rPr lang="ro-RO" sz="1400" spc="-27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ro-RO" sz="1400" spc="-3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executând</a:t>
            </a:r>
            <a:r>
              <a:rPr lang="ro-RO" sz="1400" spc="-2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click</a:t>
            </a:r>
            <a:r>
              <a:rPr lang="ro-RO" sz="1400" spc="-3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în</a:t>
            </a:r>
            <a:r>
              <a:rPr lang="ro-RO" sz="1400" spc="-2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locul</a:t>
            </a:r>
            <a:r>
              <a:rPr lang="ro-RO" sz="1400" spc="-3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unde</a:t>
            </a:r>
            <a:r>
              <a:rPr lang="ro-RO" sz="1400" spc="-4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doriţi</a:t>
            </a:r>
            <a:r>
              <a:rPr lang="ro-RO" sz="1400" spc="-2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să</a:t>
            </a:r>
            <a:r>
              <a:rPr lang="ro-RO" sz="1400" spc="-3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vă</a:t>
            </a:r>
            <a:r>
              <a:rPr lang="ro-RO" sz="1400" spc="-35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 err="1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deplasaţi</a:t>
            </a:r>
            <a:r>
              <a:rPr lang="ro-RO" sz="14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en-US" sz="140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b="1" kern="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2" descr="Microsoft Word în App Store">
            <a:extLst>
              <a:ext uri="{FF2B5EF4-FFF2-40B4-BE49-F238E27FC236}">
                <a16:creationId xmlns:a16="http://schemas.microsoft.com/office/drawing/2014/main" id="{5DE6CCB7-EAEA-1653-4400-662C8BBA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31" y="376014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B0BFA3-D61C-A7D9-00A8-1409FB30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SALVAREA</a:t>
            </a:r>
            <a:r>
              <a:rPr lang="ro-RO" b="1" spc="1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DOCUMENTULUI</a:t>
            </a:r>
            <a:r>
              <a:rPr lang="ro-RO" b="1" spc="1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0C4AB3-1272-9A1E-EBA2-2614184B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136" y="2142067"/>
            <a:ext cx="9478090" cy="36491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CÂND CREAŢI UN DOCUMENT NOU ÎN </a:t>
            </a:r>
            <a:r>
              <a:rPr lang="ro-RO" sz="20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WORD</a:t>
            </a:r>
            <a:r>
              <a:rPr lang="ro-RO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CUM ESTE CEL CREAT ANTERIOR, EL ESTE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PĂSTRAT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TEMPORAR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MEMORIA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CALCULATORULUI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NUMELE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IMPLICIT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</a:t>
            </a:r>
            <a:r>
              <a:rPr lang="ro-RO" sz="2000" b="1" i="1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ro-RO" sz="20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</a:t>
            </a:r>
            <a:r>
              <a:rPr lang="ro-RO" sz="20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ro-RO" sz="2000" b="1" i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ro-RO" sz="2000" b="1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</a:t>
            </a:r>
            <a:r>
              <a:rPr lang="ro-RO" sz="20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NUMĂR</a:t>
            </a:r>
            <a:r>
              <a:rPr lang="ro-RO" sz="20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</a:t>
            </a:r>
            <a:r>
              <a:rPr lang="ro-RO" sz="2000" b="1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CREŞTE</a:t>
            </a:r>
            <a:r>
              <a:rPr lang="ro-RO" sz="20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ro-RO" sz="20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ro-RO" sz="2000" b="1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ro-RO" sz="2000" b="1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FIECARE</a:t>
            </a:r>
            <a:r>
              <a:rPr lang="ro-RO" sz="20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</a:t>
            </a:r>
            <a:r>
              <a:rPr lang="ro-RO" sz="2000" b="1" spc="-2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 CREAT. PENTRU A-L PĂSTRA ŞI REGĂSI ULTERIOR, DOCUMENTUL TREBUIE SALVAT PE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spc="5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STICK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Microsoft Word în App Store">
            <a:extLst>
              <a:ext uri="{FF2B5EF4-FFF2-40B4-BE49-F238E27FC236}">
                <a16:creationId xmlns:a16="http://schemas.microsoft.com/office/drawing/2014/main" id="{9A9ED95D-3974-3872-072A-FF92E56B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31" y="376014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3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lvarea unui document - Asistență Microsoft">
            <a:extLst>
              <a:ext uri="{FF2B5EF4-FFF2-40B4-BE49-F238E27FC236}">
                <a16:creationId xmlns:a16="http://schemas.microsoft.com/office/drawing/2014/main" id="{90EB320F-2DFC-2AAA-FFA7-552CCBB7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9" y="376015"/>
            <a:ext cx="9374737" cy="58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3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7E88A6-287A-1E29-EF4C-7C640720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ŞTERGEREA,</a:t>
            </a:r>
            <a:r>
              <a:rPr lang="ro-RO" b="1" kern="0" spc="1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MUTAREA</a:t>
            </a:r>
            <a:r>
              <a:rPr lang="ro-RO" b="1" kern="0" spc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b="1" kern="0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COPIEREA</a:t>
            </a:r>
            <a:r>
              <a:rPr lang="ro-RO" b="1" kern="0" spc="1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TEXTULUI</a:t>
            </a:r>
            <a:b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B445B0E-4BD7-9C4E-7A17-5B0B30412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2455" marR="558800" indent="0">
              <a:lnSpc>
                <a:spcPct val="102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o-RO" sz="1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Puteţi</a:t>
            </a:r>
            <a:r>
              <a:rPr lang="ro-RO" sz="1600" b="1" spc="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şterge</a:t>
            </a:r>
            <a:r>
              <a:rPr lang="ro-RO" sz="1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atât</a:t>
            </a:r>
            <a:r>
              <a:rPr lang="ro-RO" sz="1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caractere</a:t>
            </a:r>
            <a:r>
              <a:rPr lang="ro-RO" sz="1600" b="1" spc="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unul</a:t>
            </a:r>
            <a:r>
              <a:rPr lang="ro-RO" sz="1600" b="1" spc="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câte</a:t>
            </a:r>
            <a:r>
              <a:rPr lang="ro-RO" sz="1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unul,</a:t>
            </a:r>
            <a:r>
              <a:rPr lang="ro-RO" sz="1600" b="1" spc="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cât</a:t>
            </a:r>
            <a:r>
              <a:rPr lang="ro-RO" sz="1600" b="1" spc="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porţiuni</a:t>
            </a:r>
            <a:r>
              <a:rPr lang="ro-RO" sz="1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ro-RO" sz="1600" b="1" spc="6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mari</a:t>
            </a:r>
            <a:r>
              <a:rPr lang="ro-RO" sz="1600" b="1" spc="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 </a:t>
            </a:r>
            <a:r>
              <a:rPr lang="ro-RO" sz="1600" b="1" spc="-27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text.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2455" marR="894080">
              <a:lnSpc>
                <a:spcPct val="176000"/>
              </a:lnSpc>
              <a:spcBef>
                <a:spcPts val="925"/>
              </a:spcBef>
              <a:spcAft>
                <a:spcPts val="0"/>
              </a:spcAft>
            </a:pP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 a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şterge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caracter la dreapta cursorului text,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apăsaţi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Delete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o-RO" sz="12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ro-RO" sz="12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ro-RO" sz="12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şterge</a:t>
            </a:r>
            <a:r>
              <a:rPr lang="ro-RO" sz="12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</a:t>
            </a:r>
            <a:r>
              <a:rPr lang="ro-RO" sz="12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caracter</a:t>
            </a:r>
            <a:r>
              <a:rPr lang="ro-RO" sz="12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ro-RO" sz="12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stânga</a:t>
            </a:r>
            <a:r>
              <a:rPr lang="ro-RO" sz="12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cursorului</a:t>
            </a:r>
            <a:r>
              <a:rPr lang="ro-RO" sz="12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text,</a:t>
            </a:r>
            <a:r>
              <a:rPr lang="ro-RO" sz="12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apăsaţi</a:t>
            </a:r>
            <a:r>
              <a:rPr lang="ro-RO" sz="12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i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Backspace</a:t>
            </a:r>
            <a:r>
              <a:rPr lang="ro-RO" sz="120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2455" marR="0" algn="just">
              <a:spcBef>
                <a:spcPts val="5"/>
              </a:spcBef>
              <a:spcAft>
                <a:spcPts val="0"/>
              </a:spcAft>
            </a:pP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ro-RO" sz="1200" spc="1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ro-RO" sz="1200" spc="1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şterge</a:t>
            </a:r>
            <a:r>
              <a:rPr lang="ro-RO" sz="1200" spc="1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ro-RO" sz="1200" spc="1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porţiune</a:t>
            </a:r>
            <a:r>
              <a:rPr lang="ro-RO" sz="1200" spc="1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200" spc="1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text,</a:t>
            </a:r>
            <a:r>
              <a:rPr lang="ro-RO" sz="1200" spc="1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selectaţi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-o</a:t>
            </a:r>
            <a:r>
              <a:rPr lang="ro-RO" sz="1200" spc="1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200" spc="1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apoi</a:t>
            </a:r>
            <a:r>
              <a:rPr lang="ro-RO" sz="1200" spc="1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apăsaţi</a:t>
            </a:r>
            <a:r>
              <a:rPr lang="ro-RO" sz="1200" spc="1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i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Delete</a:t>
            </a:r>
            <a:r>
              <a:rPr lang="ro-RO" sz="1200" i="1" spc="1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705" marR="0" indent="0" algn="just">
              <a:spcBef>
                <a:spcPts val="35"/>
              </a:spcBef>
              <a:spcAft>
                <a:spcPts val="0"/>
              </a:spcAft>
              <a:buNone/>
            </a:pPr>
            <a:r>
              <a:rPr lang="ro-RO" sz="1200" i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Backspace</a:t>
            </a:r>
            <a:r>
              <a:rPr lang="ro-RO" sz="1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2455" marR="588645" indent="214630" algn="just">
              <a:lnSpc>
                <a:spcPct val="102000"/>
              </a:lnSpc>
              <a:spcBef>
                <a:spcPts val="970"/>
              </a:spcBef>
              <a:spcAft>
                <a:spcPts val="0"/>
              </a:spcAft>
            </a:pP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Dacă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aţi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constatat că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aţi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şters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ceva util,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puteţi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recupera textul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şters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</a:t>
            </a:r>
            <a:r>
              <a:rPr lang="ro-RO" sz="12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ajutorul</a:t>
            </a:r>
            <a:r>
              <a:rPr lang="ro-RO" sz="1200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opţiunii</a:t>
            </a:r>
            <a:r>
              <a:rPr lang="ro-RO" sz="1200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i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Undo</a:t>
            </a:r>
            <a:r>
              <a:rPr lang="ro-RO" sz="1200" i="1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ro-RO" sz="1200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meniului</a:t>
            </a:r>
            <a:r>
              <a:rPr lang="ro-RO" sz="1200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Edit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o-RO" sz="1200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Caracterele</a:t>
            </a:r>
            <a:r>
              <a:rPr lang="ro-RO" sz="1200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şterse</a:t>
            </a:r>
            <a:r>
              <a:rPr lang="ro-RO" sz="1200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vor</a:t>
            </a:r>
            <a:r>
              <a:rPr lang="ro-RO" sz="1200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</a:t>
            </a:r>
            <a:r>
              <a:rPr lang="ro-RO" sz="1200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scrise</a:t>
            </a:r>
            <a:r>
              <a:rPr lang="ro-RO" sz="1200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ro-RO" sz="1200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</a:t>
            </a:r>
            <a:r>
              <a:rPr lang="ro-RO" sz="1200" spc="-28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ro-RO" sz="12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vechile</a:t>
            </a:r>
            <a:r>
              <a:rPr lang="ro-RO" sz="12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</a:t>
            </a:r>
            <a:r>
              <a:rPr lang="ro-RO" sz="12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locaţii</a:t>
            </a:r>
            <a:r>
              <a:rPr lang="ro-R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Microsoft Word în App Store">
            <a:extLst>
              <a:ext uri="{FF2B5EF4-FFF2-40B4-BE49-F238E27FC236}">
                <a16:creationId xmlns:a16="http://schemas.microsoft.com/office/drawing/2014/main" id="{CC9288DC-2BDF-18AF-476A-EFBE3B7E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839" y="376014"/>
            <a:ext cx="1999716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UM POTI STERGE FISIERELE CARE NU SE STERG ? - YouTube">
            <a:extLst>
              <a:ext uri="{FF2B5EF4-FFF2-40B4-BE49-F238E27FC236}">
                <a16:creationId xmlns:a16="http://schemas.microsoft.com/office/drawing/2014/main" id="{86CFF3AD-CBC5-E713-84A7-41663B35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68" y="4708734"/>
            <a:ext cx="2757443" cy="18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9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628C7D-2894-BDDE-D318-A215243D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ŞTERGEREA,</a:t>
            </a:r>
            <a:r>
              <a:rPr lang="ro-RO" b="1" kern="0" spc="1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MUTAREA</a:t>
            </a:r>
            <a:r>
              <a:rPr lang="ro-RO" b="1" kern="0" spc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b="1" kern="0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COPIEREA</a:t>
            </a:r>
            <a:r>
              <a:rPr lang="ro-RO" b="1" kern="0" spc="1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TEXTULUI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FDCBF1A-3240-45F2-CDE4-0769D91A01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21335" marR="0" indent="0">
              <a:spcBef>
                <a:spcPts val="310"/>
              </a:spcBef>
              <a:spcAft>
                <a:spcPts val="0"/>
              </a:spcAft>
              <a:buNone/>
            </a:pP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Copierea</a:t>
            </a:r>
            <a:r>
              <a:rPr lang="ro-RO" sz="1800" b="1" kern="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unui</a:t>
            </a:r>
            <a:r>
              <a:rPr lang="ro-RO" sz="1800" b="1" kern="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</a:t>
            </a:r>
            <a:r>
              <a:rPr lang="ro-RO" sz="1800" i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521335" marR="0" indent="0">
              <a:spcBef>
                <a:spcPts val="310"/>
              </a:spcBef>
              <a:spcAft>
                <a:spcPts val="0"/>
              </a:spcAft>
              <a:buNone/>
            </a:pPr>
            <a:endParaRPr lang="ro-RO" sz="1800" i="1" spc="-5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3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selectaţi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</a:t>
            </a:r>
            <a:r>
              <a:rPr lang="ro-RO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urmează</a:t>
            </a:r>
            <a:r>
              <a:rPr lang="ro-RO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3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ro-RO" sz="1800" spc="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a-l</a:t>
            </a:r>
            <a:r>
              <a:rPr lang="ro-RO" sz="1800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copia</a:t>
            </a:r>
            <a:r>
              <a:rPr lang="ro-RO" sz="1800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ro-RO" sz="1800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memoria</a:t>
            </a:r>
            <a:r>
              <a:rPr lang="ro-RO" sz="1800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temporară,</a:t>
            </a:r>
            <a:r>
              <a:rPr lang="ro-RO" sz="1800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selectaţi</a:t>
            </a:r>
            <a:r>
              <a:rPr lang="ro-RO" sz="180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opţiunea</a:t>
            </a:r>
            <a:r>
              <a:rPr lang="ro-RO" sz="1800" spc="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Copy</a:t>
            </a:r>
            <a:r>
              <a:rPr lang="ro-RO" sz="1800" i="1" spc="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</a:t>
            </a:r>
            <a:r>
              <a:rPr lang="ro-RO" sz="1800" spc="-2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</a:t>
            </a:r>
            <a:r>
              <a:rPr lang="ro-RO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Edit</a:t>
            </a:r>
            <a:r>
              <a:rPr lang="ro-RO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o-RO" sz="1800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(sau</a:t>
            </a:r>
            <a:r>
              <a:rPr lang="ro-RO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folosiţi</a:t>
            </a:r>
            <a:r>
              <a:rPr lang="ro-RO" sz="18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combinaţia</a:t>
            </a:r>
            <a:r>
              <a:rPr lang="ro-RO" sz="18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800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taste</a:t>
            </a:r>
            <a:r>
              <a:rPr lang="ro-RO" sz="1800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Ctrl</a:t>
            </a:r>
            <a:r>
              <a:rPr lang="ro-RO" sz="1800" i="1" spc="-2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ro-RO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ro-RO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3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mutaţi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cursorul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locul</a:t>
            </a:r>
            <a:r>
              <a:rPr lang="ro-RO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</a:t>
            </a:r>
            <a:r>
              <a:rPr lang="ro-RO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doriţi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copiaţi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3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selectaţi</a:t>
            </a:r>
            <a:r>
              <a:rPr lang="ro-RO" sz="1800" spc="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opţiunea</a:t>
            </a:r>
            <a:r>
              <a:rPr lang="ro-RO" sz="1800" spc="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Paste</a:t>
            </a:r>
            <a:r>
              <a:rPr lang="ro-RO" sz="1800" i="1" spc="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</a:t>
            </a:r>
            <a:r>
              <a:rPr lang="ro-RO" sz="1800" spc="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</a:t>
            </a:r>
            <a:r>
              <a:rPr lang="ro-RO" sz="1800" spc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Edit</a:t>
            </a:r>
            <a:r>
              <a:rPr lang="ro-RO" sz="1800" i="1" spc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800" spc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astfel</a:t>
            </a:r>
            <a:r>
              <a:rPr lang="ro-RO" sz="1800" spc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</a:t>
            </a:r>
            <a:r>
              <a:rPr lang="ro-RO" sz="1800" spc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</a:t>
            </a:r>
            <a:r>
              <a:rPr lang="ro-RO" sz="1800" spc="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</a:t>
            </a:r>
            <a:r>
              <a:rPr lang="ro-RO" sz="1800" spc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copiat </a:t>
            </a:r>
            <a:r>
              <a:rPr lang="ro-RO" sz="1800" spc="-2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</a:t>
            </a:r>
            <a:r>
              <a:rPr lang="ro-RO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memoria</a:t>
            </a:r>
            <a:r>
              <a:rPr lang="ro-RO" sz="1800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temporară</a:t>
            </a:r>
            <a:r>
              <a:rPr lang="ro-RO" sz="1800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</a:t>
            </a:r>
            <a:r>
              <a:rPr lang="ro-RO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ecran.</a:t>
            </a:r>
            <a:r>
              <a:rPr lang="ro-RO" sz="1800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(mai</a:t>
            </a:r>
            <a:r>
              <a:rPr lang="ro-RO" sz="1800" spc="-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puteţi</a:t>
            </a:r>
            <a:r>
              <a:rPr lang="ro-RO" sz="1800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folosi</a:t>
            </a:r>
            <a:r>
              <a:rPr lang="ro-RO" sz="1800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Ctrl</a:t>
            </a:r>
            <a:r>
              <a:rPr lang="ro-RO" sz="1800" i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b="1" kern="0" spc="-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AB6BD69-F820-A1BA-D26D-BA5290914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314832"/>
            <a:ext cx="4995332" cy="3476368"/>
          </a:xfrm>
        </p:spPr>
        <p:txBody>
          <a:bodyPr/>
          <a:lstStyle/>
          <a:p>
            <a:pPr marL="0" indent="0">
              <a:buNone/>
            </a:pP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Mutarea</a:t>
            </a:r>
            <a:r>
              <a:rPr lang="ro-RO" sz="1800" b="1" kern="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unui</a:t>
            </a:r>
            <a:r>
              <a:rPr lang="ro-RO" sz="1800" b="1" kern="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selectaţi</a:t>
            </a:r>
            <a:r>
              <a:rPr lang="ro-RO" sz="1800" spc="1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Cut</a:t>
            </a:r>
            <a:r>
              <a:rPr lang="ro-RO" sz="1800" i="1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</a:t>
            </a:r>
            <a:r>
              <a:rPr lang="ro-RO" sz="1800" spc="1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</a:t>
            </a:r>
            <a:r>
              <a:rPr lang="ro-RO" sz="1800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Edit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Textul</a:t>
            </a:r>
            <a:r>
              <a:rPr lang="ro-RO" sz="1800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</a:t>
            </a:r>
            <a:r>
              <a:rPr lang="ro-RO" sz="1800" spc="1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doriţi</a:t>
            </a:r>
            <a:r>
              <a:rPr lang="ro-RO" sz="1800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ro-RO" sz="1800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</a:t>
            </a:r>
            <a:r>
              <a:rPr lang="ro-RO" sz="1800" spc="1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mutat</a:t>
            </a:r>
            <a:r>
              <a:rPr lang="ro-RO" sz="1800" spc="1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</a:t>
            </a:r>
            <a:r>
              <a:rPr lang="ro-RO" sz="1800" spc="1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șters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ecran</a:t>
            </a:r>
            <a:r>
              <a:rPr lang="ro-RO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copiat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ro-RO" sz="1800" spc="-5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memoria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temporară</a:t>
            </a:r>
          </a:p>
          <a:p>
            <a:r>
              <a:rPr lang="ro-RO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mutaţi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cursorul</a:t>
            </a:r>
            <a:r>
              <a:rPr lang="ro-RO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locul</a:t>
            </a:r>
            <a:r>
              <a:rPr lang="ro-RO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</a:t>
            </a:r>
            <a:r>
              <a:rPr lang="ro-RO" sz="1800" spc="-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doriţi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ro-RO" sz="1800" spc="-5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mutaţi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</a:t>
            </a:r>
            <a:r>
              <a:rPr lang="ro-RO" sz="18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</a:p>
          <a:p>
            <a:r>
              <a:rPr lang="ro-RO" sz="1800" spc="-5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selectaţi</a:t>
            </a:r>
            <a:r>
              <a:rPr lang="ro-RO" sz="18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Paste</a:t>
            </a:r>
            <a:r>
              <a:rPr lang="ro-RO" sz="1800" i="1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din</a:t>
            </a:r>
            <a:r>
              <a:rPr lang="ro-RO" sz="1800" spc="-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meniul</a:t>
            </a:r>
            <a:r>
              <a:rPr lang="ro-RO" sz="18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Edit.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IMPORTANT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Să nu uităm </a:t>
            </a:r>
            <a:r>
              <a:rPr lang="ro-RO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 selectăm </a:t>
            </a:r>
            <a:r>
              <a:rPr lang="ro-RO" sz="1800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întâi</a:t>
            </a:r>
            <a:r>
              <a:rPr lang="ro-RO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i="1" u="heavy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apoi</a:t>
            </a:r>
            <a:r>
              <a:rPr lang="ro-RO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 apăsăm butoanele descrise mai sus 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!!! </a:t>
            </a:r>
            <a:endParaRPr lang="en-US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ro-R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b="1" kern="0" spc="-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Microsoft Word în App Store">
            <a:extLst>
              <a:ext uri="{FF2B5EF4-FFF2-40B4-BE49-F238E27FC236}">
                <a16:creationId xmlns:a16="http://schemas.microsoft.com/office/drawing/2014/main" id="{0171D5E3-A665-CABB-5D62-6CA06086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567" y="376014"/>
            <a:ext cx="205099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7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w Page 1">
            <a:extLst>
              <a:ext uri="{FF2B5EF4-FFF2-40B4-BE49-F238E27FC236}">
                <a16:creationId xmlns:a16="http://schemas.microsoft.com/office/drawing/2014/main" id="{ECBCDE33-7C6C-A4CD-B2BC-849C89E6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47" y="307649"/>
            <a:ext cx="8212508" cy="61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7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F0D836-1A49-56BD-FF9B-60D70F2B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NUMEROTAREA</a:t>
            </a:r>
            <a:r>
              <a:rPr lang="ro-RO" b="1" spc="14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PAGINILOR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49F66D7-2D61-10CC-1264-8A01C255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98357"/>
            <a:ext cx="10131425" cy="3492843"/>
          </a:xfrm>
        </p:spPr>
        <p:txBody>
          <a:bodyPr/>
          <a:lstStyle/>
          <a:p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selectaţi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din meniul 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Insert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opţiunea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Page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numbers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Dialogul de numerotare</a:t>
            </a:r>
            <a:r>
              <a:rPr lang="ro-RO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ro-RO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paginilor</a:t>
            </a:r>
            <a:r>
              <a:rPr lang="ro-RO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</a:t>
            </a:r>
            <a:r>
              <a:rPr lang="ro-RO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</a:t>
            </a:r>
            <a:r>
              <a:rPr lang="ro-RO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afişat</a:t>
            </a:r>
            <a:endParaRPr lang="en-US" dirty="0"/>
          </a:p>
        </p:txBody>
      </p:sp>
      <p:pic>
        <p:nvPicPr>
          <p:cNvPr id="5122" name="Picture 2" descr="Numerotare pagini Word: tot ce trebuie sa stii - onLearn">
            <a:extLst>
              <a:ext uri="{FF2B5EF4-FFF2-40B4-BE49-F238E27FC236}">
                <a16:creationId xmlns:a16="http://schemas.microsoft.com/office/drawing/2014/main" id="{23E74B7E-9BD4-A41D-5724-2031C236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69988"/>
            <a:ext cx="5715000" cy="199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icrosoft Word în App Store">
            <a:extLst>
              <a:ext uri="{FF2B5EF4-FFF2-40B4-BE49-F238E27FC236}">
                <a16:creationId xmlns:a16="http://schemas.microsoft.com/office/drawing/2014/main" id="{9BA620F9-3CB1-73D5-118B-E38A9720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31" y="376014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8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F9466B-B5BD-DBE4-4F00-4DA83914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TABELE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CBF66A2-F413-88D8-90B1-A1F7E33F1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443172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ea typeface="Times New Roman" panose="02020603050405020304" pitchFamily="18" charset="0"/>
              </a:rPr>
              <a:t>•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Selectarea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celulelor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se face cu click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partea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stângă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celulei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Selectarea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unui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rând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întreg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se face cu click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stânga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lui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iar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selectarea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unei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coloane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cu click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deasupra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ei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.</a:t>
            </a:r>
            <a:endParaRPr lang="ro-RO" sz="15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</a:rPr>
              <a:t>•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Introducerea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rânduri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sau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coloane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poziţia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curentă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se face cu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opţiunile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submeniului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Inserare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(Insert).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Pentru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insera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coloane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e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necesară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selectarea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coloanei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înaintea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căreia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dorim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înserăm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o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alta.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Dacă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apasam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Tab pe ultima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, automat se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adaugă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un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rând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nou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tabel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.</a:t>
            </a:r>
            <a:endParaRPr lang="ro-RO" sz="15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</a:rPr>
              <a:t>•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Împărţirea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Split)</a:t>
            </a:r>
            <a:r>
              <a:rPr lang="en-US" sz="15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unei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sau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mai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multor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selectate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) se face cu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opţiunea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Scindare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Split Cells)</a:t>
            </a:r>
            <a:r>
              <a:rPr lang="en-US" sz="15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din care se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alege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câte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linii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şi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coloane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se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împartă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celula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celulele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). Se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poate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obţine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un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tabel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 ca </a:t>
            </a:r>
            <a:r>
              <a:rPr lang="en-US" sz="1500" dirty="0" err="1">
                <a:effectLst/>
                <a:ea typeface="Times New Roman" panose="02020603050405020304" pitchFamily="18" charset="0"/>
              </a:rPr>
              <a:t>următorul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B2414F0-45A9-E200-5448-DA81A9703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• Unirea </a:t>
            </a:r>
            <a:r>
              <a:rPr lang="en-US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(Merge)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multor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celule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selectate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se face cu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opţiunea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Îmbinare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celule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(Merge Cells).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Ştergerea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Delete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unei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celule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unui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rând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unei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coloane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(nu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doar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ştergerea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textului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ele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) se face cu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opţiuni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meniul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Ştergere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(Delete).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Redimensionarea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(Resize)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unor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celule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se face cu „drag and drop” pe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bordurile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acestora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2" descr="Video: Inserarea unui tabel - Asistență Microsoft">
            <a:extLst>
              <a:ext uri="{FF2B5EF4-FFF2-40B4-BE49-F238E27FC236}">
                <a16:creationId xmlns:a16="http://schemas.microsoft.com/office/drawing/2014/main" id="{90ADFA57-8A18-AABC-AAC6-415902DB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44" y="475735"/>
            <a:ext cx="3762118" cy="17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4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550B572-3CE4-0C46-6BB4-3BDA6C06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TABELE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A264DDB-4A85-226D-653B-920BC67AD5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Alinierea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textului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dintr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-o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celulă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face cu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opţiunea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(Cell Alignment)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context.</a:t>
            </a:r>
            <a:endParaRPr lang="ro-RO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Schimbarea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direcţiei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textului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face cu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opţiunea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(Text Direction)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contextual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din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Formatare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(Format).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6CCF951-0295-0DB9-D6D8-8A71FD2537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•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Modificarea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bordurilor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culorilor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celulelor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se face cu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opţiunea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Borduri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umbrire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(Borders an Shading)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din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meniul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de context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din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meniul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Formatare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(Format). </a:t>
            </a:r>
            <a:endParaRPr lang="en-US" sz="1600" dirty="0"/>
          </a:p>
        </p:txBody>
      </p:sp>
      <p:pic>
        <p:nvPicPr>
          <p:cNvPr id="6148" name="Picture 4" descr="Tabele in Word">
            <a:extLst>
              <a:ext uri="{FF2B5EF4-FFF2-40B4-BE49-F238E27FC236}">
                <a16:creationId xmlns:a16="http://schemas.microsoft.com/office/drawing/2014/main" id="{636DC335-09D8-A4FD-BFA2-00F1D325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4" y="461473"/>
            <a:ext cx="3780327" cy="24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dificarea alinierii orizontale a textului pe pagină - Asistență Microsoft">
            <a:extLst>
              <a:ext uri="{FF2B5EF4-FFF2-40B4-BE49-F238E27FC236}">
                <a16:creationId xmlns:a16="http://schemas.microsoft.com/office/drawing/2014/main" id="{094460D7-A0C1-D21E-E72C-B3D545BC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80" y="222191"/>
            <a:ext cx="3689263" cy="26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0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FF0923-E522-CBFE-F760-05BB3136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INSERAREA</a:t>
            </a:r>
            <a:r>
              <a:rPr lang="ro-RO" sz="4000" b="1" kern="0" spc="1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4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IMAGINILOR</a:t>
            </a:r>
            <a:b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4DCAB19-C834-C510-224A-4D52437F6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Imaginile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inserează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ajutorul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meniului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Insert</a:t>
            </a:r>
            <a:r>
              <a:rPr lang="ro-RO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ro-RO" sz="1800" b="1" spc="5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opţiunea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Picture.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Încercaţi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opţiunile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Clip </a:t>
            </a:r>
            <a:r>
              <a:rPr lang="ro-RO" sz="2400" b="1" i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</a:t>
            </a:r>
            <a:r>
              <a:rPr lang="ro-RO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Word </a:t>
            </a:r>
            <a:r>
              <a:rPr lang="ro-RO" sz="2800" b="1" i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</a:t>
            </a:r>
            <a:r>
              <a:rPr lang="ro-RO" sz="2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introduceţi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imagini,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respectiv</a:t>
            </a:r>
            <a:r>
              <a:rPr lang="ro-RO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texte</a:t>
            </a:r>
            <a:r>
              <a:rPr lang="ro-RO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având</a:t>
            </a:r>
            <a:r>
              <a:rPr lang="ro-RO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diverse</a:t>
            </a:r>
            <a:r>
              <a:rPr lang="ro-RO" sz="18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194" name="Picture 2" descr="Încadrarea textului în jurul unei imagini sau al unui alt obiect PowerPoint  - Asistență Microsoft">
            <a:extLst>
              <a:ext uri="{FF2B5EF4-FFF2-40B4-BE49-F238E27FC236}">
                <a16:creationId xmlns:a16="http://schemas.microsoft.com/office/drawing/2014/main" id="{A214B22C-5DDA-8CDE-A2BA-91DCECEF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79" y="609600"/>
            <a:ext cx="3238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ord">
            <a:extLst>
              <a:ext uri="{FF2B5EF4-FFF2-40B4-BE49-F238E27FC236}">
                <a16:creationId xmlns:a16="http://schemas.microsoft.com/office/drawing/2014/main" id="{88715A8B-756B-CA34-1568-A5F0D3A5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1" y="4178891"/>
            <a:ext cx="4315626" cy="25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6179BE-5AC8-1DA4-1D92-AF6592C0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635" marR="802005" algn="ctr">
              <a:spcBef>
                <a:spcPts val="445"/>
              </a:spcBef>
              <a:spcAft>
                <a:spcPts val="0"/>
              </a:spcAft>
            </a:pPr>
            <a:r>
              <a:rPr lang="ro-RO" sz="2800" b="1" dirty="0">
                <a:effectLst/>
                <a:latin typeface="+mn-lt"/>
                <a:ea typeface="Times New Roman" panose="02020603050405020304" pitchFamily="18" charset="0"/>
              </a:rPr>
              <a:t>EDITARE</a:t>
            </a:r>
            <a:r>
              <a:rPr lang="ro-RO" sz="2800" b="1" spc="5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+mn-lt"/>
                <a:ea typeface="Times New Roman" panose="02020603050405020304" pitchFamily="18" charset="0"/>
              </a:rPr>
              <a:t>DE</a:t>
            </a:r>
            <a:r>
              <a:rPr lang="ro-RO" sz="2800" b="1" spc="4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+mn-lt"/>
                <a:ea typeface="Times New Roman" panose="02020603050405020304" pitchFamily="18" charset="0"/>
              </a:rPr>
              <a:t>TEXTE</a:t>
            </a:r>
            <a:br>
              <a:rPr lang="en-US" sz="28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o-RO" sz="2800" b="1" dirty="0">
                <a:effectLst/>
                <a:latin typeface="+mn-lt"/>
                <a:ea typeface="Times New Roman" panose="02020603050405020304" pitchFamily="18" charset="0"/>
              </a:rPr>
              <a:t>CU</a:t>
            </a:r>
            <a:r>
              <a:rPr lang="ro-RO" sz="2800" b="1" spc="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+mn-lt"/>
                <a:ea typeface="Times New Roman" panose="02020603050405020304" pitchFamily="18" charset="0"/>
              </a:rPr>
              <a:t>PROGRAMUL</a:t>
            </a:r>
            <a:r>
              <a:rPr lang="ro-RO" sz="2800" b="1" spc="8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2800" b="1" i="1" dirty="0">
                <a:effectLst/>
                <a:latin typeface="+mn-lt"/>
                <a:ea typeface="Times New Roman" panose="02020603050405020304" pitchFamily="18" charset="0"/>
              </a:rPr>
              <a:t>MICROSOFT</a:t>
            </a:r>
            <a:r>
              <a:rPr lang="ro-RO" sz="2800" b="1" i="1" spc="6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2800" b="1" i="1" dirty="0">
                <a:effectLst/>
                <a:latin typeface="+mn-lt"/>
                <a:ea typeface="Times New Roman" panose="02020603050405020304" pitchFamily="18" charset="0"/>
              </a:rPr>
              <a:t>WORD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8078BEC-0329-AE78-A359-BF5E58A3F2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18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Word</a:t>
            </a:r>
            <a:r>
              <a:rPr lang="ro-RO" sz="1800" i="1" spc="-5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excelent</a:t>
            </a:r>
            <a:r>
              <a:rPr lang="ro-RO" sz="1800" spc="-5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editor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profesional,</a:t>
            </a:r>
            <a:r>
              <a:rPr lang="ro-RO" sz="1800" spc="-5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avantajul</a:t>
            </a:r>
            <a:r>
              <a:rPr lang="ro-RO" sz="18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ro-RO" sz="180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lucra</a:t>
            </a:r>
            <a:r>
              <a:rPr lang="ro-RO" sz="18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ro-RO" sz="1800" spc="-28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meniuri complexe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care are un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foarte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amănunţit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El face parte din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pachetul 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7085" marR="0">
              <a:spcBef>
                <a:spcPts val="935"/>
              </a:spcBef>
              <a:spcAft>
                <a:spcPts val="0"/>
              </a:spcAft>
            </a:pPr>
            <a:r>
              <a:rPr lang="ro-RO" sz="18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Microsoft</a:t>
            </a:r>
            <a:r>
              <a:rPr lang="ro-RO" sz="1800" i="1" spc="6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Office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ro-RO" sz="1800" spc="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alături</a:t>
            </a:r>
            <a:r>
              <a:rPr lang="ro-RO" sz="1800" spc="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800" spc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Excel,</a:t>
            </a:r>
            <a:r>
              <a:rPr lang="ro-RO" sz="1800" i="1" spc="65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Acess</a:t>
            </a:r>
            <a:r>
              <a:rPr lang="ro-RO" sz="18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ro-RO" sz="1800" i="1" spc="6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PowerPoint</a:t>
            </a:r>
            <a:r>
              <a:rPr lang="ro-RO" sz="1800" i="1" spc="65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800" spc="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Outlook.</a:t>
            </a:r>
            <a:endParaRPr lang="en-US" sz="1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6ED2D6F-B734-CE87-34F9-8B52CAE0B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329" y="2142067"/>
            <a:ext cx="4605897" cy="3649133"/>
          </a:xfrm>
        </p:spPr>
        <p:txBody>
          <a:bodyPr/>
          <a:lstStyle/>
          <a:p>
            <a:pPr marL="521335" marR="0" indent="0">
              <a:spcBef>
                <a:spcPts val="965"/>
              </a:spcBef>
              <a:spcAft>
                <a:spcPts val="0"/>
              </a:spcAft>
              <a:buNone/>
            </a:pPr>
            <a:r>
              <a:rPr lang="ro-RO" sz="1800" i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Editoarele</a:t>
            </a:r>
            <a:r>
              <a:rPr lang="ro-RO" sz="1800" i="1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800" i="1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texte</a:t>
            </a:r>
            <a:r>
              <a:rPr lang="ro-RO" sz="1800" i="1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sunt</a:t>
            </a:r>
            <a:r>
              <a:rPr lang="ro-RO" sz="1800" i="1" spc="-5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folosite</a:t>
            </a:r>
            <a:r>
              <a:rPr lang="ro-RO" sz="1800" i="1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redactare</a:t>
            </a:r>
            <a:r>
              <a:rPr lang="ro-RO" sz="1800" b="1" spc="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800" b="1" spc="7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corespondenţă</a:t>
            </a:r>
            <a:endParaRPr lang="en-US" sz="1800" b="1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3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redactare</a:t>
            </a:r>
            <a:r>
              <a:rPr lang="ro-RO" sz="1800" b="1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800" b="1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cereri,</a:t>
            </a:r>
            <a:r>
              <a:rPr lang="ro-RO" sz="1800" b="1" spc="7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formulare</a:t>
            </a:r>
            <a:endParaRPr lang="en-US" sz="1800" b="1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3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redactare</a:t>
            </a:r>
            <a:r>
              <a:rPr lang="ro-RO" sz="1800" b="1" spc="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800" b="1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articole,</a:t>
            </a:r>
            <a:r>
              <a:rPr lang="ro-RO" sz="1800" b="1" spc="7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prezentări</a:t>
            </a:r>
            <a:endParaRPr lang="en-US" sz="1800" b="1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US" dirty="0"/>
          </a:p>
        </p:txBody>
      </p:sp>
      <p:pic>
        <p:nvPicPr>
          <p:cNvPr id="11266" name="Picture 2" descr="Microsoft Word în App Store">
            <a:extLst>
              <a:ext uri="{FF2B5EF4-FFF2-40B4-BE49-F238E27FC236}">
                <a16:creationId xmlns:a16="http://schemas.microsoft.com/office/drawing/2014/main" id="{A814CA89-33BD-1C35-9CE6-7FD7BB70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31" y="376014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31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62BC9B-4E2B-CA10-F378-7F91C37A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Tipărirea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documentului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A0BDC86-5977-E20B-B986-9B3EBF518C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Previzualizarea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documentului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aşa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cum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tipărit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se face cu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opţiunea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Examinare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înaintea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imprimării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Print Preview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din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meniul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Fişier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(File)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butonul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. Este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afişat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documentul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şi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se pot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urmări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uşor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formatările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se pot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afişa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multe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pagini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mici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alăturare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67C0785-EE02-9BBF-E8DE-C50EA7E1D6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Stabilirea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opţiunilor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tipărire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se face cu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opţiunea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Imprimare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(Print) din </a:t>
            </a:r>
            <a:r>
              <a:rPr lang="en-US" sz="1400" b="1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meniul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Fişier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(File) (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nou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butonul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Office din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dreapta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sus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contine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optiunile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fostului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meniu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file). Se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deschide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casetă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de dialog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putem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alege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imprimanta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la care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tipărim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proprietăţile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acesteia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dimensiunea</a:t>
            </a:r>
            <a:r>
              <a:rPr lang="en-US" sz="1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foii</a:t>
            </a:r>
            <a:r>
              <a:rPr lang="en-US" sz="1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calitate</a:t>
            </a:r>
            <a:r>
              <a:rPr lang="en-US" sz="1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culori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funcţie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fiecare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imprimantă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),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paginile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dorite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(eventual pare /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impare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numărul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copii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c.</a:t>
            </a:r>
            <a:r>
              <a:rPr lang="ro-RO" sz="14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Tiparirea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opţiunile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stabilite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anterior se face cu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butonul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Ok din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caseta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de dialog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Imprimare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1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Print) </a:t>
            </a:r>
            <a:r>
              <a:rPr lang="en-US" sz="14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deschisă</a:t>
            </a:r>
            <a:r>
              <a:rPr lang="en-US" sz="1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anterior.</a:t>
            </a:r>
            <a:endParaRPr lang="en-US" sz="1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Microsoft Word în App Store">
            <a:extLst>
              <a:ext uri="{FF2B5EF4-FFF2-40B4-BE49-F238E27FC236}">
                <a16:creationId xmlns:a16="http://schemas.microsoft.com/office/drawing/2014/main" id="{3371954F-5094-FE4E-CA58-AFFDABBE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37" y="376014"/>
            <a:ext cx="1939896" cy="13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98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E33B5B6-1C36-3260-44A8-A96467FF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46" y="1562099"/>
            <a:ext cx="6674265" cy="45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1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D4436B-4DE0-85AE-F782-79BD8DE4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7200" b="1" dirty="0">
                <a:solidFill>
                  <a:srgbClr val="00B0F0"/>
                </a:solidFill>
                <a:latin typeface="+mn-lt"/>
              </a:rPr>
              <a:t>VĂ MULȚUMESC! 😀</a:t>
            </a:r>
            <a:endParaRPr lang="en-US" sz="72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11896A7-67CA-083E-608B-01206AFC4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2000" dirty="0">
                <a:latin typeface="Algerian" panose="04020705040A02060702" pitchFamily="82" charset="0"/>
              </a:rPr>
              <a:t>Expert implementare programe de învățare la locul de </a:t>
            </a:r>
            <a:r>
              <a:rPr lang="ro-RO" sz="2000">
                <a:latin typeface="Algerian" panose="04020705040A02060702" pitchFamily="82" charset="0"/>
              </a:rPr>
              <a:t>muncĂ </a:t>
            </a:r>
            <a:r>
              <a:rPr lang="ro-RO" sz="2000" dirty="0">
                <a:latin typeface="Algerian" panose="04020705040A02060702" pitchFamily="82" charset="0"/>
              </a:rPr>
              <a:t>alfabetizare digitală/TIC:</a:t>
            </a:r>
          </a:p>
          <a:p>
            <a:r>
              <a:rPr lang="ro-RO" sz="2000" dirty="0">
                <a:latin typeface="Algerian" panose="04020705040A02060702" pitchFamily="82" charset="0"/>
              </a:rPr>
              <a:t>Alina Briceag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A0484D-4F54-B188-711F-6B474BE3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8BAD1E4-B588-8549-6564-50949EE647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1400" b="1" dirty="0">
                <a:effectLst/>
                <a:ea typeface="Times New Roman" panose="02020603050405020304" pitchFamily="18" charset="0"/>
              </a:rPr>
              <a:t>AVANTAJELE</a:t>
            </a:r>
            <a:r>
              <a:rPr lang="ro-RO" sz="1400" b="1" spc="6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dirty="0">
                <a:effectLst/>
                <a:ea typeface="Times New Roman" panose="02020603050405020304" pitchFamily="18" charset="0"/>
              </a:rPr>
              <a:t>PREZENTATE</a:t>
            </a:r>
            <a:r>
              <a:rPr lang="ro-RO" sz="1400" b="1" spc="5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dirty="0">
                <a:effectLst/>
                <a:ea typeface="Times New Roman" panose="02020603050405020304" pitchFamily="18" charset="0"/>
              </a:rPr>
              <a:t>DE</a:t>
            </a:r>
            <a:r>
              <a:rPr lang="ro-RO" sz="1400" b="1" spc="5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i="1" dirty="0">
                <a:effectLst/>
                <a:ea typeface="Times New Roman" panose="02020603050405020304" pitchFamily="18" charset="0"/>
              </a:rPr>
              <a:t>WORD</a:t>
            </a:r>
            <a:r>
              <a:rPr lang="ro-RO" sz="1400" b="1" i="1" spc="7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b="1" dirty="0">
                <a:effectLst/>
                <a:ea typeface="Times New Roman" panose="02020603050405020304" pitchFamily="18" charset="0"/>
              </a:rPr>
              <a:t>SUNT:</a:t>
            </a:r>
            <a:endParaRPr lang="en-US" sz="1400" b="1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3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viteză</a:t>
            </a:r>
            <a:r>
              <a:rPr lang="ro-RO" i="1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i="1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lucru</a:t>
            </a:r>
            <a:r>
              <a:rPr lang="ro-RO" i="1" spc="-5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extrem</a:t>
            </a:r>
            <a:r>
              <a:rPr lang="ro-RO" i="1" spc="-7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i="1" spc="-4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mare</a:t>
            </a:r>
            <a:endParaRPr lang="en-US" i="1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0" lvl="0" indent="-342900" algn="just">
              <a:spcBef>
                <a:spcPts val="3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i="1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multiple</a:t>
            </a:r>
            <a:r>
              <a:rPr lang="ro-RO" i="1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seturi</a:t>
            </a:r>
            <a:r>
              <a:rPr lang="ro-RO" i="1" spc="-6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i="1" spc="-5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caractere</a:t>
            </a:r>
            <a:endParaRPr lang="en-US" i="1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588645" lvl="0" indent="-342900" algn="just">
              <a:lnSpc>
                <a:spcPct val="101000"/>
              </a:lnSpc>
              <a:spcBef>
                <a:spcPts val="3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alinierea</a:t>
            </a:r>
            <a:r>
              <a:rPr lang="ro-RO" i="1" spc="-3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paragrafelor</a:t>
            </a:r>
            <a:r>
              <a:rPr lang="ro-RO" i="1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(în</a:t>
            </a:r>
            <a:r>
              <a:rPr lang="ro-RO" i="1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centrul</a:t>
            </a:r>
            <a:r>
              <a:rPr lang="ro-RO" i="1" spc="-3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paginii,</a:t>
            </a:r>
            <a:r>
              <a:rPr lang="ro-RO" i="1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ro-RO" i="1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stânga,</a:t>
            </a:r>
            <a:r>
              <a:rPr lang="ro-RO" i="1" spc="-2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ro-RO" i="1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dreapta,</a:t>
            </a:r>
            <a:r>
              <a:rPr lang="ro-RO" i="1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“rând</a:t>
            </a:r>
            <a:r>
              <a:rPr lang="ro-RO" i="1" spc="-27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plin”)</a:t>
            </a:r>
            <a:endParaRPr lang="en-US" i="1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0" lvl="0" indent="-342900" algn="just">
              <a:spcBef>
                <a:spcPts val="1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posibilitatea</a:t>
            </a:r>
            <a:r>
              <a:rPr lang="ro-RO" i="1" spc="7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intercalării</a:t>
            </a:r>
            <a:r>
              <a:rPr lang="ro-RO" i="1" spc="8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i="1" spc="8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grafică</a:t>
            </a:r>
            <a:r>
              <a:rPr lang="ro-RO" i="1" spc="7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o-RO" i="1" dirty="0" err="1">
                <a:effectLst/>
                <a:ea typeface="Symbol" panose="05050102010706020507" pitchFamily="18" charset="2"/>
                <a:cs typeface="Symbol" panose="05050102010706020507" pitchFamily="18" charset="2"/>
              </a:rPr>
              <a:t>imagini,desene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)</a:t>
            </a:r>
            <a:r>
              <a:rPr lang="ro-RO" i="1" spc="7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în</a:t>
            </a:r>
            <a:r>
              <a:rPr lang="ro-RO" i="1" spc="8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text</a:t>
            </a:r>
            <a:endParaRPr lang="en-US" i="1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marR="0" lvl="0" indent="0" algn="just">
              <a:spcBef>
                <a:spcPts val="30"/>
              </a:spcBef>
              <a:spcAft>
                <a:spcPts val="0"/>
              </a:spcAft>
              <a:buSzPts val="1100"/>
              <a:buNone/>
              <a:tabLst>
                <a:tab pos="1022985" algn="l"/>
                <a:tab pos="1023620" algn="l"/>
              </a:tabLst>
            </a:pPr>
            <a:endParaRPr lang="en-US" i="1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309CC1F-6899-95B5-B448-E2C4CDAF55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spcBef>
                <a:spcPts val="3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sz="1800" i="1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suport</a:t>
            </a:r>
            <a:r>
              <a:rPr lang="ro-RO" sz="1800" i="1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800" i="1" spc="-6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mouse</a:t>
            </a:r>
            <a:endParaRPr lang="en-US" sz="1800" i="1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588645" lvl="0" indent="-342900" algn="just">
              <a:lnSpc>
                <a:spcPct val="101000"/>
              </a:lnSpc>
              <a:spcBef>
                <a:spcPts val="3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3620" algn="l"/>
              </a:tabLst>
            </a:pP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salvarea periodică a textelor (la un interval de timp prestabilit de</a:t>
            </a:r>
            <a:r>
              <a:rPr lang="ro-RO" sz="1800" i="1" spc="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utilizator (de exemplu 5 minute) editorul salvează automat pe disc</a:t>
            </a:r>
            <a:r>
              <a:rPr lang="ro-RO" sz="1800" i="1" spc="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textul</a:t>
            </a:r>
            <a:r>
              <a:rPr lang="ro-RO" sz="1800" i="1" spc="-4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care</a:t>
            </a:r>
            <a:r>
              <a:rPr lang="ro-RO" sz="1800" i="1" spc="-4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se</a:t>
            </a:r>
            <a:r>
              <a:rPr lang="ro-RO" sz="1800" i="1" spc="-4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editează,</a:t>
            </a:r>
            <a:r>
              <a:rPr lang="ro-RO" sz="1800" i="1" spc="-4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fără</a:t>
            </a:r>
            <a:r>
              <a:rPr lang="ro-RO" sz="1800" i="1" spc="-5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nici</a:t>
            </a:r>
            <a:r>
              <a:rPr lang="ro-RO" sz="1800" i="1" spc="-4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ro-RO" sz="1800" i="1" spc="-3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 err="1">
                <a:effectLst/>
                <a:ea typeface="Symbol" panose="05050102010706020507" pitchFamily="18" charset="2"/>
                <a:cs typeface="Symbol" panose="05050102010706020507" pitchFamily="18" charset="2"/>
              </a:rPr>
              <a:t>intervenţie</a:t>
            </a:r>
            <a:r>
              <a:rPr lang="ro-RO" sz="1800" i="1" spc="-4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ro-RO" sz="1800" i="1" spc="-4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utilizatorului)</a:t>
            </a:r>
            <a:endParaRPr lang="en-US" sz="1800" i="1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0" lvl="0" indent="-342900" algn="just">
              <a:spcBef>
                <a:spcPts val="1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3620" algn="l"/>
              </a:tabLst>
            </a:pP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posibilitatea</a:t>
            </a:r>
            <a:r>
              <a:rPr lang="ro-RO" sz="1800" i="1" spc="6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800" i="1" spc="6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 err="1">
                <a:effectLst/>
                <a:ea typeface="Symbol" panose="05050102010706020507" pitchFamily="18" charset="2"/>
                <a:cs typeface="Symbol" panose="05050102010706020507" pitchFamily="18" charset="2"/>
              </a:rPr>
              <a:t>previzualizare</a:t>
            </a:r>
            <a:r>
              <a:rPr lang="ro-RO" sz="1800" i="1" spc="7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ro-RO" sz="1800" i="1" spc="6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800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paginii</a:t>
            </a:r>
            <a:endParaRPr lang="en-US" dirty="0"/>
          </a:p>
        </p:txBody>
      </p:sp>
      <p:pic>
        <p:nvPicPr>
          <p:cNvPr id="5" name="Picture 2" descr="Microsoft Word în App Store">
            <a:extLst>
              <a:ext uri="{FF2B5EF4-FFF2-40B4-BE49-F238E27FC236}">
                <a16:creationId xmlns:a16="http://schemas.microsoft.com/office/drawing/2014/main" id="{427514A1-5E91-2AF8-0193-6F5F0A85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24" y="514448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7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3A088E-0C7C-85C4-9C25-1C33917B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819135"/>
          </a:xfrm>
        </p:spPr>
        <p:txBody>
          <a:bodyPr>
            <a:normAutofit/>
          </a:bodyPr>
          <a:lstStyle/>
          <a:p>
            <a:pPr algn="ctr"/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Ecranul</a:t>
            </a:r>
            <a:r>
              <a:rPr lang="ro-RO" sz="2400" b="1" i="1" spc="-3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Word</a:t>
            </a:r>
            <a:r>
              <a:rPr lang="ro-RO" sz="2400" b="1" i="1" spc="-3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ro-RO" sz="2400" b="1" i="1" spc="-2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ro-RO" sz="2400" b="1" i="1" spc="-1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multe</a:t>
            </a:r>
            <a:r>
              <a:rPr lang="ro-RO" sz="24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componente,</a:t>
            </a:r>
            <a:r>
              <a:rPr lang="ro-RO" sz="24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ale</a:t>
            </a:r>
            <a:r>
              <a:rPr lang="ro-RO" sz="2400" b="1" i="1" spc="-2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căror</a:t>
            </a:r>
            <a:r>
              <a:rPr lang="ro-RO" sz="24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denumiri</a:t>
            </a:r>
            <a:r>
              <a:rPr lang="ro-RO" sz="24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</a:t>
            </a:r>
            <a:r>
              <a:rPr lang="ro-RO" sz="24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găsiţi</a:t>
            </a:r>
            <a:r>
              <a:rPr lang="ro-RO" sz="24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ro-RO" sz="2400" b="1" i="1" spc="-27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figura de mai jos </a:t>
            </a:r>
            <a:r>
              <a:rPr lang="ro-RO" sz="2400" b="1" i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seamănă ca principiu cu ecranele celorlalte programe</a:t>
            </a:r>
            <a:r>
              <a:rPr lang="ro-RO" sz="2400" b="1" i="1" spc="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Windows.</a:t>
            </a:r>
            <a:br>
              <a:rPr lang="en-US" sz="24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b="1" i="1" dirty="0">
              <a:solidFill>
                <a:srgbClr val="00B0F0"/>
              </a:solidFill>
            </a:endParaRPr>
          </a:p>
        </p:txBody>
      </p:sp>
      <p:pic>
        <p:nvPicPr>
          <p:cNvPr id="3" name="Picture 2" descr="Microsoft Word în App Store">
            <a:extLst>
              <a:ext uri="{FF2B5EF4-FFF2-40B4-BE49-F238E27FC236}">
                <a16:creationId xmlns:a16="http://schemas.microsoft.com/office/drawing/2014/main" id="{812F7909-568D-800E-63E8-2C063639D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31" y="376014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6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C3D0DBE1-1637-8E0D-4A1B-E2F2AFB794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297" y="486032"/>
            <a:ext cx="9078098" cy="55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57F0DD-81B1-D1CC-2BAB-E1DE6205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440DDCB-EB46-BF58-7909-8E7EA1D78A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589915" lvl="0" indent="-342900" algn="just">
              <a:spcBef>
                <a:spcPts val="53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3620" algn="l"/>
              </a:tabLst>
            </a:pP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Bara</a:t>
            </a:r>
            <a:r>
              <a:rPr lang="ro-RO" sz="1700" b="1" i="1" spc="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700" b="1" i="1" spc="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titlu</a:t>
            </a:r>
            <a:r>
              <a:rPr lang="ro-RO" sz="1700" i="1" spc="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conţine</a:t>
            </a:r>
            <a:r>
              <a:rPr lang="ro-RO" sz="17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numele</a:t>
            </a:r>
            <a:r>
              <a:rPr lang="ro-RO" sz="17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programului</a:t>
            </a:r>
            <a:r>
              <a:rPr lang="ro-RO" sz="17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o-RO" sz="17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Microsoft</a:t>
            </a:r>
            <a:r>
              <a:rPr lang="ro-RO" sz="1700" i="1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Word)</a:t>
            </a:r>
            <a:r>
              <a:rPr lang="ro-RO" sz="1700" i="1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şi</a:t>
            </a:r>
            <a:r>
              <a:rPr lang="ro-RO" sz="17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numele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documentului</a:t>
            </a:r>
            <a:r>
              <a:rPr lang="ro-RO" sz="17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pe</a:t>
            </a:r>
            <a:r>
              <a:rPr lang="ro-RO" sz="17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care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îl</a:t>
            </a:r>
            <a:r>
              <a:rPr lang="ro-RO" sz="17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editaţi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en-US" sz="17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95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sz="1700" b="1" i="1" spc="-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Bara</a:t>
            </a:r>
            <a:r>
              <a:rPr lang="ro-RO" sz="1700" b="1" i="1" spc="-6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spc="-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700" b="1" i="1" spc="-6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spc="-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meniuri</a:t>
            </a:r>
            <a:r>
              <a:rPr lang="ro-RO" sz="1700" i="1" spc="-6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conţine</a:t>
            </a:r>
            <a:r>
              <a:rPr lang="ro-RO" sz="17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meniul</a:t>
            </a:r>
            <a:r>
              <a:rPr lang="ro-RO" sz="1700" spc="-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principal</a:t>
            </a:r>
            <a:r>
              <a:rPr lang="ro-RO" sz="1700" spc="-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</a:t>
            </a:r>
            <a:r>
              <a:rPr lang="ro-RO" sz="17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programului</a:t>
            </a:r>
            <a:r>
              <a:rPr lang="ro-RO" sz="1700" spc="-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i="1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Word</a:t>
            </a:r>
            <a:r>
              <a:rPr lang="ro-RO" sz="17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en-US" sz="17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589280" lvl="0" indent="-342900" algn="just">
              <a:spcBef>
                <a:spcPts val="97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3620" algn="l"/>
              </a:tabLst>
            </a:pP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Bara</a:t>
            </a:r>
            <a:r>
              <a:rPr lang="ro-RO" sz="17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7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unelte</a:t>
            </a:r>
            <a:r>
              <a:rPr lang="ro-RO" sz="1700" b="1" i="1" spc="-2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standard</a:t>
            </a:r>
            <a:r>
              <a:rPr lang="ro-RO" sz="1700" i="1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conţine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serie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butoane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care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vă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pot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ajuta</a:t>
            </a:r>
            <a:r>
              <a:rPr lang="ro-RO" sz="1700" spc="-28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să </a:t>
            </a:r>
            <a:r>
              <a:rPr lang="ro-RO" sz="170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executaţi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mai rapid alte proceduri. Ea poate fi folosită numai cu</a:t>
            </a:r>
            <a:r>
              <a:rPr lang="ro-RO" sz="17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ajutorul</a:t>
            </a:r>
            <a:r>
              <a:rPr lang="ro-RO" sz="17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mouse-ului.</a:t>
            </a:r>
            <a:endParaRPr lang="en-US" sz="17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589280" lvl="0" indent="-342900" algn="just">
              <a:spcBef>
                <a:spcPts val="95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3620" algn="l"/>
              </a:tabLst>
            </a:pP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Bara</a:t>
            </a:r>
            <a:r>
              <a:rPr lang="ro-RO" sz="17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7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unelte</a:t>
            </a:r>
            <a:r>
              <a:rPr lang="ro-RO" sz="1700" b="1" i="1" spc="-3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7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formatare</a:t>
            </a:r>
            <a:r>
              <a:rPr lang="ro-RO" sz="1700" b="1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ro-RO" sz="1700" b="1" i="1" spc="-2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textul</a:t>
            </a:r>
            <a:r>
              <a:rPr lang="ro-RO" sz="170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</a:t>
            </a:r>
            <a:r>
              <a:rPr lang="ro-RO" sz="1700" i="1" spc="-2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este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folosită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pentru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formatări</a:t>
            </a:r>
            <a:r>
              <a:rPr lang="ro-RO" sz="1700" spc="-2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ale caracterelor selectate sau ale paragrafului curent. De asemenea,</a:t>
            </a:r>
            <a:r>
              <a:rPr lang="ro-RO" sz="17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nu</a:t>
            </a:r>
            <a:r>
              <a:rPr lang="ro-RO" sz="17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poate</a:t>
            </a:r>
            <a:r>
              <a:rPr lang="ro-RO" sz="17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fi</a:t>
            </a:r>
            <a:r>
              <a:rPr lang="ro-RO" sz="17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accesată</a:t>
            </a:r>
            <a:r>
              <a:rPr lang="ro-RO" sz="17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decât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cu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ajutorul</a:t>
            </a:r>
            <a:r>
              <a:rPr lang="ro-RO" sz="17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mouse-ului.</a:t>
            </a:r>
            <a:endParaRPr lang="en-US" sz="17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FB00C1C-7DA7-1BA1-CBE5-D58FAB8A3D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marR="589280" lvl="0" indent="-342900" algn="just">
              <a:spcBef>
                <a:spcPts val="96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3620" algn="l"/>
              </a:tabLst>
            </a:pPr>
            <a:r>
              <a:rPr lang="ro-RO" sz="1700" b="1" i="1" spc="-5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Rigla</a:t>
            </a:r>
            <a:r>
              <a:rPr lang="ro-RO" sz="1700" i="1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ne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arată</a:t>
            </a:r>
            <a:r>
              <a:rPr lang="ro-RO" sz="1700" spc="-5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marginile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documentului,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alinierile</a:t>
            </a:r>
            <a:r>
              <a:rPr lang="ro-RO" sz="1700" spc="-7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 err="1">
                <a:effectLst/>
                <a:ea typeface="Symbol" panose="05050102010706020507" pitchFamily="18" charset="2"/>
                <a:cs typeface="Symbol" panose="05050102010706020507" pitchFamily="18" charset="2"/>
              </a:rPr>
              <a:t>şi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locul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unde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va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sări</a:t>
            </a:r>
            <a:r>
              <a:rPr lang="ro-RO" sz="1700" spc="-27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cursorul</a:t>
            </a:r>
            <a:r>
              <a:rPr lang="ro-RO" sz="1700" spc="-1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dacă</a:t>
            </a:r>
            <a:r>
              <a:rPr lang="ro-RO" sz="1700" spc="-2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apăsăm</a:t>
            </a:r>
            <a:r>
              <a:rPr lang="ro-RO" sz="1700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tasta</a:t>
            </a:r>
            <a:r>
              <a:rPr lang="ro-RO" sz="1700" spc="-2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Tab</a:t>
            </a:r>
            <a:r>
              <a:rPr lang="ro-RO" sz="1700" b="1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en-US" sz="170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95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2985" algn="l"/>
                <a:tab pos="1023620" algn="l"/>
              </a:tabLst>
            </a:pPr>
            <a:r>
              <a:rPr lang="ro-RO" sz="1700" b="1" i="1" spc="-5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Zona</a:t>
            </a:r>
            <a:r>
              <a:rPr lang="ro-RO" sz="1700" b="1" i="1" spc="-70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spc="-5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ro-RO" sz="1700" b="1" i="1" spc="-65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b="1" i="1" spc="-5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lucru</a:t>
            </a:r>
            <a:r>
              <a:rPr lang="ro-RO" sz="1700" i="1" spc="-65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 err="1">
                <a:effectLst/>
                <a:ea typeface="Symbol" panose="05050102010706020507" pitchFamily="18" charset="2"/>
                <a:cs typeface="Symbol" panose="05050102010706020507" pitchFamily="18" charset="2"/>
              </a:rPr>
              <a:t>conţine</a:t>
            </a:r>
            <a:r>
              <a:rPr lang="ro-RO" sz="1700" spc="-7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spc="-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documentul</a:t>
            </a:r>
            <a:r>
              <a:rPr lang="ro-RO" sz="1700" spc="-6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vostru.</a:t>
            </a:r>
          </a:p>
          <a:p>
            <a:pPr marL="0" marR="0" lvl="0" indent="0">
              <a:spcBef>
                <a:spcPts val="955"/>
              </a:spcBef>
              <a:spcAft>
                <a:spcPts val="0"/>
              </a:spcAft>
              <a:buSzPts val="1100"/>
              <a:buNone/>
              <a:tabLst>
                <a:tab pos="1022985" algn="l"/>
                <a:tab pos="1023620" algn="l"/>
              </a:tabLst>
            </a:pPr>
            <a:endParaRPr lang="en-US" sz="170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589280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023620" algn="l"/>
              </a:tabLst>
            </a:pPr>
            <a:r>
              <a:rPr lang="ro-RO" sz="1700" b="1" i="1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Barele de derulare</a:t>
            </a:r>
            <a:r>
              <a:rPr lang="ro-RO" sz="1700" i="1" dirty="0">
                <a:solidFill>
                  <a:srgbClr val="00B0F0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le </a:t>
            </a:r>
            <a:r>
              <a:rPr lang="ro-RO" sz="1700" dirty="0" err="1">
                <a:effectLst/>
                <a:ea typeface="Symbol" panose="05050102010706020507" pitchFamily="18" charset="2"/>
                <a:cs typeface="Symbol" panose="05050102010706020507" pitchFamily="18" charset="2"/>
              </a:rPr>
              <a:t>puteţi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folosi pentru a vă deplasa în cadrul</a:t>
            </a:r>
            <a:r>
              <a:rPr lang="ro-RO" sz="1700" spc="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documentului</a:t>
            </a:r>
            <a:r>
              <a:rPr lang="ro-RO" sz="1700" spc="-2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mai</a:t>
            </a:r>
            <a:r>
              <a:rPr lang="ro-RO" sz="1700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repede,</a:t>
            </a:r>
            <a:r>
              <a:rPr lang="ro-RO" sz="1700" spc="-2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cu</a:t>
            </a:r>
            <a:r>
              <a:rPr lang="ro-RO" sz="1700" spc="-2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ajutorul</a:t>
            </a:r>
            <a:r>
              <a:rPr lang="ro-RO" sz="1700" spc="-15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o-RO" sz="170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mouse-ului.</a:t>
            </a:r>
            <a:endParaRPr lang="en-US" sz="170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US" dirty="0"/>
          </a:p>
        </p:txBody>
      </p:sp>
      <p:pic>
        <p:nvPicPr>
          <p:cNvPr id="5" name="Picture 2" descr="Microsoft Word în App Store">
            <a:extLst>
              <a:ext uri="{FF2B5EF4-FFF2-40B4-BE49-F238E27FC236}">
                <a16:creationId xmlns:a16="http://schemas.microsoft.com/office/drawing/2014/main" id="{3418D727-ED9F-6351-97E8-5153C0FC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31" y="376014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6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992CE7-9332-6DAC-1D7D-6F04956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CREAREA</a:t>
            </a:r>
            <a:r>
              <a:rPr lang="ro-RO" b="1" spc="10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UNUI</a:t>
            </a:r>
            <a:r>
              <a:rPr lang="ro-RO" b="1" spc="9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</a:t>
            </a:r>
            <a:r>
              <a:rPr lang="ro-RO" b="1" spc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D1BA778-83F8-D658-176D-72182207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2455" marR="0">
              <a:spcBef>
                <a:spcPts val="305"/>
              </a:spcBef>
              <a:spcAft>
                <a:spcPts val="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Crearea</a:t>
            </a:r>
            <a:r>
              <a:rPr lang="ro-RO" sz="1800" spc="1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unui</a:t>
            </a:r>
            <a:r>
              <a:rPr lang="ro-RO" sz="1800" spc="1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</a:t>
            </a:r>
            <a:r>
              <a:rPr lang="ro-RO" sz="1800" spc="1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</a:t>
            </a:r>
            <a:r>
              <a:rPr lang="ro-RO" sz="1800" spc="1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</a:t>
            </a:r>
            <a:r>
              <a:rPr lang="ro-RO" sz="1800" spc="1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realizează</a:t>
            </a:r>
            <a:r>
              <a:rPr lang="ro-RO" sz="1800" spc="1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ro-RO" sz="1800" spc="13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ajutorul</a:t>
            </a:r>
            <a:r>
              <a:rPr lang="ro-RO" sz="1800" spc="1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comenzii</a:t>
            </a:r>
            <a:r>
              <a:rPr lang="ro-RO" sz="1800" spc="12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</a:t>
            </a:r>
            <a:r>
              <a:rPr lang="ro-RO" sz="1800" b="1" spc="13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</a:t>
            </a:r>
            <a:endParaRPr lang="en-US" sz="1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2455" marR="0">
              <a:spcBef>
                <a:spcPts val="30"/>
              </a:spcBef>
              <a:spcAft>
                <a:spcPts val="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astfel: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executaţi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click cu  mouse-ul  pe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MENIUL FILE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bara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unelte</a:t>
            </a:r>
            <a:r>
              <a:rPr lang="ro-RO" sz="1800" spc="-2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standard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2455" marR="0">
              <a:spcBef>
                <a:spcPts val="30"/>
              </a:spcBef>
              <a:spcAft>
                <a:spcPts val="0"/>
              </a:spcAft>
            </a:pPr>
            <a:r>
              <a:rPr lang="ro-RO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Alegeti</a:t>
            </a:r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Times New Roman" panose="02020603050405020304" pitchFamily="18" charset="0"/>
              </a:rPr>
              <a:t>optiunea</a:t>
            </a:r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</a:t>
            </a:r>
            <a:endParaRPr lang="ro-R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2455" marR="0">
              <a:spcBef>
                <a:spcPts val="30"/>
              </a:spcBef>
              <a:spcAft>
                <a:spcPts val="0"/>
              </a:spcAft>
            </a:pPr>
            <a:endParaRPr lang="ro-R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92455" marR="0">
              <a:spcBef>
                <a:spcPts val="3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Linia verticală care </a:t>
            </a:r>
            <a:r>
              <a:rPr lang="ro-RO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clipeşte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 ecran se </a:t>
            </a:r>
            <a:r>
              <a:rPr lang="ro-RO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numeşte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Cursor Text </a:t>
            </a:r>
            <a:r>
              <a:rPr lang="ro-RO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arată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locul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înscris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textul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introdus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tastatură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</a:t>
            </a:r>
            <a:r>
              <a:rPr lang="ro-RO" sz="20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vor</a:t>
            </a:r>
            <a:r>
              <a:rPr lang="ro-RO" sz="2000" b="1" spc="-27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desfăşura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anumite </a:t>
            </a:r>
            <a:r>
              <a:rPr lang="ro-RO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operaţiuni</a:t>
            </a:r>
            <a:r>
              <a:rPr lang="ro-RO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editare.</a:t>
            </a:r>
          </a:p>
          <a:p>
            <a:pPr marL="0" indent="0" algn="just">
              <a:buNone/>
            </a:pPr>
            <a:r>
              <a:rPr lang="ro-RO" sz="1400" dirty="0">
                <a:effectLst/>
                <a:ea typeface="Times New Roman" panose="02020603050405020304" pitchFamily="18" charset="0"/>
              </a:rPr>
              <a:t>Pe măsură ce un text e introdus, el este înscris </a:t>
            </a:r>
            <a:r>
              <a:rPr lang="ro-RO" sz="1400" dirty="0" err="1">
                <a:effectLst/>
                <a:ea typeface="Times New Roman" panose="02020603050405020304" pitchFamily="18" charset="0"/>
              </a:rPr>
              <a:t>şi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 cursorul text se </a:t>
            </a:r>
            <a:r>
              <a:rPr lang="ro-RO" sz="1400" dirty="0" err="1">
                <a:effectLst/>
                <a:ea typeface="Times New Roman" panose="02020603050405020304" pitchFamily="18" charset="0"/>
              </a:rPr>
              <a:t>mişcă</a:t>
            </a:r>
            <a:r>
              <a:rPr lang="ro-RO" sz="1400" spc="5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spre</a:t>
            </a:r>
            <a:r>
              <a:rPr lang="ro-RO" sz="14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1400" dirty="0">
                <a:effectLst/>
                <a:ea typeface="Times New Roman" panose="02020603050405020304" pitchFamily="18" charset="0"/>
              </a:rPr>
              <a:t>dreapta.</a:t>
            </a:r>
            <a:r>
              <a:rPr lang="ro-RO" sz="1400" spc="-45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dirty="0">
                <a:effectLst/>
                <a:ea typeface="Times New Roman" panose="02020603050405020304" pitchFamily="18" charset="0"/>
              </a:rPr>
              <a:t>Când</a:t>
            </a:r>
            <a:r>
              <a:rPr lang="ro-RO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cursorul</a:t>
            </a:r>
            <a:r>
              <a:rPr lang="ro-RO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text</a:t>
            </a:r>
            <a:r>
              <a:rPr lang="ro-RO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a</a:t>
            </a:r>
            <a:r>
              <a:rPr lang="ro-RO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ajuns</a:t>
            </a:r>
            <a:r>
              <a:rPr lang="ro-RO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la</a:t>
            </a:r>
            <a:r>
              <a:rPr lang="ro-RO" spc="-40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marginea</a:t>
            </a:r>
            <a:r>
              <a:rPr lang="ro-RO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din</a:t>
            </a:r>
            <a:r>
              <a:rPr lang="ro-RO" spc="-50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dreapta</a:t>
            </a:r>
            <a:r>
              <a:rPr lang="ro-RO" spc="-40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a</a:t>
            </a:r>
            <a:r>
              <a:rPr lang="ro-RO" spc="-4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ecranului,</a:t>
            </a:r>
            <a:r>
              <a:rPr lang="ro-RO" spc="-280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>
                <a:effectLst/>
                <a:ea typeface="Times New Roman" panose="02020603050405020304" pitchFamily="18" charset="0"/>
              </a:rPr>
              <a:t>el este în mod automat mutat la începutul liniei următoare. Acest proces se</a:t>
            </a:r>
            <a:r>
              <a:rPr lang="ro-RO" spc="-275" dirty="0">
                <a:effectLst/>
                <a:ea typeface="Times New Roman" panose="02020603050405020304" pitchFamily="18" charset="0"/>
              </a:rPr>
              <a:t> </a:t>
            </a:r>
            <a:r>
              <a:rPr lang="ro-RO" dirty="0" err="1">
                <a:effectLst/>
                <a:ea typeface="Times New Roman" panose="02020603050405020304" pitchFamily="18" charset="0"/>
              </a:rPr>
              <a:t>numeşte</a:t>
            </a:r>
            <a:r>
              <a:rPr lang="ro-RO" spc="-10" dirty="0">
                <a:effectLst/>
                <a:ea typeface="Times New Roman" panose="02020603050405020304" pitchFamily="18" charset="0"/>
              </a:rPr>
              <a:t> </a:t>
            </a:r>
            <a:r>
              <a:rPr lang="ro-RO" b="1" i="1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Wrapping</a:t>
            </a:r>
            <a:r>
              <a:rPr lang="ro-RO" sz="14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18" name="Picture 2" descr="Microsoft Word în App Store">
            <a:extLst>
              <a:ext uri="{FF2B5EF4-FFF2-40B4-BE49-F238E27FC236}">
                <a16:creationId xmlns:a16="http://schemas.microsoft.com/office/drawing/2014/main" id="{B8638F24-559B-43A6-3C67-A16DC9F1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31" y="376014"/>
            <a:ext cx="2333002" cy="15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9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enable the text cursor indicator on Windows 10 May 2020 update">
            <a:extLst>
              <a:ext uri="{FF2B5EF4-FFF2-40B4-BE49-F238E27FC236}">
                <a16:creationId xmlns:a16="http://schemas.microsoft.com/office/drawing/2014/main" id="{FFC51D1D-FFB0-2DD0-E7F3-C4DF50FB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04788"/>
            <a:ext cx="786765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8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6DCECA-D70B-AD0F-CD1B-62471088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INTRODUCEREA</a:t>
            </a:r>
            <a:r>
              <a:rPr lang="ro-RO" b="1" spc="9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UNUI</a:t>
            </a:r>
            <a:r>
              <a:rPr lang="ro-RO" b="1" spc="1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ABB958D-62F0-B7C2-59A2-206985B5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258962"/>
            <a:ext cx="6060987" cy="1532238"/>
          </a:xfrm>
        </p:spPr>
        <p:txBody>
          <a:bodyPr/>
          <a:lstStyle/>
          <a:p>
            <a:pPr marL="0" indent="0">
              <a:buNone/>
            </a:pPr>
            <a:r>
              <a:rPr lang="ro-RO" sz="1800" b="1" kern="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Alegeţi</a:t>
            </a:r>
            <a:r>
              <a:rPr lang="ro-RO" sz="1800" b="1" kern="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fontul</a:t>
            </a:r>
            <a:r>
              <a:rPr lang="ro-RO" sz="1800" b="1" kern="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ro-RO" sz="1800" b="1" kern="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dimensiunea</a:t>
            </a:r>
            <a:r>
              <a:rPr lang="ro-RO" sz="1800" b="1" kern="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caracterelor</a:t>
            </a:r>
            <a:r>
              <a:rPr lang="ro-RO" sz="1800" b="1" kern="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ro-RO" sz="1800" b="1" kern="0" spc="-6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</a:t>
            </a:r>
            <a:r>
              <a:rPr lang="ro-RO" sz="1800" b="1" kern="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veţi</a:t>
            </a:r>
            <a:r>
              <a:rPr lang="ro-RO" sz="1800" b="1" kern="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kern="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scrie</a:t>
            </a:r>
            <a:endParaRPr lang="en-US" sz="1800" b="1" kern="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6" name="Picture 4" descr="Utilizarea selectorului de fonturi modern în Office - Asistență Microsoft">
            <a:extLst>
              <a:ext uri="{FF2B5EF4-FFF2-40B4-BE49-F238E27FC236}">
                <a16:creationId xmlns:a16="http://schemas.microsoft.com/office/drawing/2014/main" id="{74D0ED65-0570-5579-9F23-6C34D870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88" y="1209675"/>
            <a:ext cx="4151871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BE32A33A-7839-1143-6D47-14A8B2F27FFF}"/>
              </a:ext>
            </a:extLst>
          </p:cNvPr>
          <p:cNvSpPr txBox="1"/>
          <p:nvPr/>
        </p:nvSpPr>
        <p:spPr>
          <a:xfrm>
            <a:off x="766119" y="2969394"/>
            <a:ext cx="4942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Mărimea caracterelor este specificată în puncte (un punct este 1/72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dintr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inch, deci cca. 0,352 mm). </a:t>
            </a:r>
            <a:r>
              <a:rPr lang="ro-R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Alegeţi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pentru caracterele din documentul</a:t>
            </a:r>
            <a:r>
              <a:rPr lang="ro-RO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vostru</a:t>
            </a:r>
            <a:r>
              <a:rPr lang="ro-RO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dimensiunea</a:t>
            </a:r>
            <a:r>
              <a:rPr lang="ro-RO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ro-RO" sz="18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</a:t>
            </a:r>
            <a:r>
              <a:rPr lang="ro-RO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(puncte).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{72E69CD5-9192-4830-8A2E-E88C37AE4B3B}tf03457452</Template>
  <TotalTime>86</TotalTime>
  <Words>1452</Words>
  <Application>Microsoft Office PowerPoint</Application>
  <PresentationFormat>Ecran lat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Symbol</vt:lpstr>
      <vt:lpstr>Times New Roman</vt:lpstr>
      <vt:lpstr>Wingdings</vt:lpstr>
      <vt:lpstr>Celest</vt:lpstr>
      <vt:lpstr>Program de învățare la locul de muncă alfabetizare digitală/tic</vt:lpstr>
      <vt:lpstr>EDITARE DE TEXTE CU PROGRAMUL MICROSOFT WORD </vt:lpstr>
      <vt:lpstr>Prezentare PowerPoint</vt:lpstr>
      <vt:lpstr>Ecranul Word are mai multe componente, ale căror denumiri le găsiţi în figura de mai jos şi seamănă ca principiu cu ecranele celorlalte programe Windows. </vt:lpstr>
      <vt:lpstr>Prezentare PowerPoint</vt:lpstr>
      <vt:lpstr>Prezentare PowerPoint</vt:lpstr>
      <vt:lpstr>.CREAREA UNUI DOCUMENT NOU</vt:lpstr>
      <vt:lpstr>Prezentare PowerPoint</vt:lpstr>
      <vt:lpstr>INTRODUCEREA UNUI TEXT </vt:lpstr>
      <vt:lpstr>INTRODUCEREA UNUI TEXT</vt:lpstr>
      <vt:lpstr>SALVAREA DOCUMENTULUI CREAT</vt:lpstr>
      <vt:lpstr>Prezentare PowerPoint</vt:lpstr>
      <vt:lpstr>ŞTERGEREA, MUTAREA ŞI COPIEREA TEXTULUI </vt:lpstr>
      <vt:lpstr>ŞTERGEREA, MUTAREA ŞI COPIEREA TEXTULUI</vt:lpstr>
      <vt:lpstr>Prezentare PowerPoint</vt:lpstr>
      <vt:lpstr>NUMEROTAREA PAGINILOR</vt:lpstr>
      <vt:lpstr>TABELE</vt:lpstr>
      <vt:lpstr>TABELE</vt:lpstr>
      <vt:lpstr>INSERAREA IMAGINILOR </vt:lpstr>
      <vt:lpstr>Tipărirea documentului </vt:lpstr>
      <vt:lpstr>Prezentare PowerPoint</vt:lpstr>
      <vt:lpstr>VĂ MULȚUMESC! 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de învățare la locul de muncă alfabetizare digitală/tic</dc:title>
  <dc:creator>Alina Briceag</dc:creator>
  <cp:lastModifiedBy>Alina Briceag</cp:lastModifiedBy>
  <cp:revision>8</cp:revision>
  <dcterms:created xsi:type="dcterms:W3CDTF">2023-04-26T07:38:21Z</dcterms:created>
  <dcterms:modified xsi:type="dcterms:W3CDTF">2023-04-26T14:34:52Z</dcterms:modified>
</cp:coreProperties>
</file>